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8"/>
  </p:notesMasterIdLst>
  <p:sldIdLst>
    <p:sldId id="310" r:id="rId2"/>
    <p:sldId id="313" r:id="rId3"/>
    <p:sldId id="311" r:id="rId4"/>
    <p:sldId id="312" r:id="rId5"/>
    <p:sldId id="314" r:id="rId6"/>
    <p:sldId id="295" r:id="rId7"/>
    <p:sldId id="308" r:id="rId8"/>
    <p:sldId id="296" r:id="rId9"/>
    <p:sldId id="315" r:id="rId10"/>
    <p:sldId id="299" r:id="rId11"/>
    <p:sldId id="300" r:id="rId12"/>
    <p:sldId id="301" r:id="rId13"/>
    <p:sldId id="303" r:id="rId14"/>
    <p:sldId id="304" r:id="rId15"/>
    <p:sldId id="316" r:id="rId16"/>
    <p:sldId id="317" r:id="rId17"/>
  </p:sldIdLst>
  <p:sldSz cx="6858000" cy="9906000" type="A4"/>
  <p:notesSz cx="6797675" cy="9928225"/>
  <p:custDataLst>
    <p:tags r:id="rId19"/>
  </p:custDataLst>
  <p:defaultTextStyle>
    <a:defPPr>
      <a:defRPr lang="en-US"/>
    </a:defPPr>
    <a:lvl1pPr marL="0" algn="l" defTabSz="214884" rtl="0" eaLnBrk="1" latinLnBrk="0" hangingPunct="1">
      <a:defRPr sz="846" kern="1200">
        <a:solidFill>
          <a:schemeClr val="tx1"/>
        </a:solidFill>
        <a:latin typeface="+mn-lt"/>
        <a:ea typeface="+mn-ea"/>
        <a:cs typeface="+mn-cs"/>
      </a:defRPr>
    </a:lvl1pPr>
    <a:lvl2pPr marL="214884" algn="l" defTabSz="214884" rtl="0" eaLnBrk="1" latinLnBrk="0" hangingPunct="1">
      <a:defRPr sz="846" kern="1200">
        <a:solidFill>
          <a:schemeClr val="tx1"/>
        </a:solidFill>
        <a:latin typeface="+mn-lt"/>
        <a:ea typeface="+mn-ea"/>
        <a:cs typeface="+mn-cs"/>
      </a:defRPr>
    </a:lvl2pPr>
    <a:lvl3pPr marL="429768" algn="l" defTabSz="214884" rtl="0" eaLnBrk="1" latinLnBrk="0" hangingPunct="1">
      <a:defRPr sz="846" kern="1200">
        <a:solidFill>
          <a:schemeClr val="tx1"/>
        </a:solidFill>
        <a:latin typeface="+mn-lt"/>
        <a:ea typeface="+mn-ea"/>
        <a:cs typeface="+mn-cs"/>
      </a:defRPr>
    </a:lvl3pPr>
    <a:lvl4pPr marL="644652" algn="l" defTabSz="214884" rtl="0" eaLnBrk="1" latinLnBrk="0" hangingPunct="1">
      <a:defRPr sz="846" kern="1200">
        <a:solidFill>
          <a:schemeClr val="tx1"/>
        </a:solidFill>
        <a:latin typeface="+mn-lt"/>
        <a:ea typeface="+mn-ea"/>
        <a:cs typeface="+mn-cs"/>
      </a:defRPr>
    </a:lvl4pPr>
    <a:lvl5pPr marL="859536" algn="l" defTabSz="214884" rtl="0" eaLnBrk="1" latinLnBrk="0" hangingPunct="1">
      <a:defRPr sz="846" kern="1200">
        <a:solidFill>
          <a:schemeClr val="tx1"/>
        </a:solidFill>
        <a:latin typeface="+mn-lt"/>
        <a:ea typeface="+mn-ea"/>
        <a:cs typeface="+mn-cs"/>
      </a:defRPr>
    </a:lvl5pPr>
    <a:lvl6pPr marL="1074420" algn="l" defTabSz="214884" rtl="0" eaLnBrk="1" latinLnBrk="0" hangingPunct="1">
      <a:defRPr sz="846" kern="1200">
        <a:solidFill>
          <a:schemeClr val="tx1"/>
        </a:solidFill>
        <a:latin typeface="+mn-lt"/>
        <a:ea typeface="+mn-ea"/>
        <a:cs typeface="+mn-cs"/>
      </a:defRPr>
    </a:lvl6pPr>
    <a:lvl7pPr marL="1289304" algn="l" defTabSz="214884" rtl="0" eaLnBrk="1" latinLnBrk="0" hangingPunct="1">
      <a:defRPr sz="846" kern="1200">
        <a:solidFill>
          <a:schemeClr val="tx1"/>
        </a:solidFill>
        <a:latin typeface="+mn-lt"/>
        <a:ea typeface="+mn-ea"/>
        <a:cs typeface="+mn-cs"/>
      </a:defRPr>
    </a:lvl7pPr>
    <a:lvl8pPr marL="1504188" algn="l" defTabSz="214884" rtl="0" eaLnBrk="1" latinLnBrk="0" hangingPunct="1">
      <a:defRPr sz="846" kern="1200">
        <a:solidFill>
          <a:schemeClr val="tx1"/>
        </a:solidFill>
        <a:latin typeface="+mn-lt"/>
        <a:ea typeface="+mn-ea"/>
        <a:cs typeface="+mn-cs"/>
      </a:defRPr>
    </a:lvl8pPr>
    <a:lvl9pPr marL="1719072" algn="l" defTabSz="214884" rtl="0" eaLnBrk="1" latinLnBrk="0" hangingPunct="1">
      <a:defRPr sz="84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908" userDrawn="1">
          <p15:clr>
            <a:srgbClr val="A4A3A4"/>
          </p15:clr>
        </p15:guide>
        <p15:guide id="4" orient="horz" pos="3559" userDrawn="1">
          <p15:clr>
            <a:srgbClr val="A4A3A4"/>
          </p15:clr>
        </p15:guide>
        <p15:guide id="5" pos="2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9FA"/>
    <a:srgbClr val="64ADD3"/>
    <a:srgbClr val="0F85F1"/>
    <a:srgbClr val="32589A"/>
    <a:srgbClr val="1B7EE4"/>
    <a:srgbClr val="3399FF"/>
    <a:srgbClr val="323B43"/>
    <a:srgbClr val="86BACC"/>
    <a:srgbClr val="3D9DE0"/>
    <a:srgbClr val="667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43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2304" y="942"/>
      </p:cViewPr>
      <p:guideLst>
        <p:guide orient="horz" pos="3120"/>
        <p:guide pos="2160"/>
        <p:guide orient="horz" pos="908"/>
        <p:guide orient="horz" pos="3559"/>
        <p:guide pos="2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1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CB97-A7AF-400B-AEB0-A7F6C4FC803C}" type="datetimeFigureOut">
              <a:rPr lang="zh-TW" altLang="en-US" smtClean="0"/>
              <a:t>2018/1/24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239963" y="1241425"/>
            <a:ext cx="23177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E08E1-61AF-47A5-831C-926D42B2A2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355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1" y="8917695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90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1" y="8917695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5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1" y="8917695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6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1" y="8917695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36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1" y="8917695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48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1" y="8917695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70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1" y="8917695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24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1" y="8917695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12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1" y="8917695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21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1" y="8917695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8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1" y="8917695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1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19300278" flipH="1">
            <a:off x="2196589" y="1905127"/>
            <a:ext cx="18130457" cy="13384849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2"/>
          </a:p>
        </p:txBody>
      </p:sp>
      <p:cxnSp>
        <p:nvCxnSpPr>
          <p:cNvPr id="8" name="直接连接符 3"/>
          <p:cNvCxnSpPr/>
          <p:nvPr userDrawn="1"/>
        </p:nvCxnSpPr>
        <p:spPr>
          <a:xfrm>
            <a:off x="990972" y="9035702"/>
            <a:ext cx="12635653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 rot="3054131">
            <a:off x="-4112054" y="6615125"/>
            <a:ext cx="4241495" cy="42061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2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83" y="57884"/>
            <a:ext cx="953560" cy="1181070"/>
          </a:xfrm>
          <a:prstGeom prst="rect">
            <a:avLst/>
          </a:prstGeom>
        </p:spPr>
      </p:pic>
      <p:sp>
        <p:nvSpPr>
          <p:cNvPr id="11" name="文本框 2"/>
          <p:cNvSpPr txBox="1"/>
          <p:nvPr userDrawn="1"/>
        </p:nvSpPr>
        <p:spPr>
          <a:xfrm>
            <a:off x="1398526" y="94490"/>
            <a:ext cx="1263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F85F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106</a:t>
            </a:r>
            <a:r>
              <a:rPr lang="zh-TW" altLang="en-US" sz="2800" dirty="0" smtClean="0">
                <a:solidFill>
                  <a:srgbClr val="0F85F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年教育部</a:t>
            </a:r>
            <a:r>
              <a:rPr lang="zh-TW" altLang="en-US" sz="2800" dirty="0">
                <a:solidFill>
                  <a:srgbClr val="0F85F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資安人才培育計畫</a:t>
            </a:r>
            <a:endParaRPr lang="zh-CN" altLang="en-US" sz="2800" dirty="0">
              <a:solidFill>
                <a:srgbClr val="0F85F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2" name="Rectangle 1"/>
          <p:cNvSpPr>
            <a:spLocks noChangeArrowheads="1"/>
          </p:cNvSpPr>
          <p:nvPr userDrawn="1"/>
        </p:nvSpPr>
        <p:spPr bwMode="auto">
          <a:xfrm>
            <a:off x="1148443" y="554210"/>
            <a:ext cx="57246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第二屆臺灣好厲駭培訓學員期中成果展示</a:t>
            </a:r>
          </a:p>
        </p:txBody>
      </p:sp>
      <p:sp>
        <p:nvSpPr>
          <p:cNvPr id="13" name="矩形 12"/>
          <p:cNvSpPr/>
          <p:nvPr userDrawn="1"/>
        </p:nvSpPr>
        <p:spPr>
          <a:xfrm rot="10800000" flipH="1" flipV="1">
            <a:off x="1003672" y="1003984"/>
            <a:ext cx="5803528" cy="65602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2"/>
          </a:p>
        </p:txBody>
      </p:sp>
    </p:spTree>
    <p:extLst>
      <p:ext uri="{BB962C8B-B14F-4D97-AF65-F5344CB8AC3E}">
        <p14:creationId xmlns:p14="http://schemas.microsoft.com/office/powerpoint/2010/main" val="65788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58000" cy="2249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49200"/>
            <a:ext cx="6858000" cy="778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5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74758"/>
            <a:ext cx="6858000" cy="204083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54059"/>
            <a:ext cx="4956316" cy="2957628"/>
          </a:xfrm>
          <a:prstGeom prst="rect">
            <a:avLst/>
          </a:prstGeom>
        </p:spPr>
      </p:pic>
      <p:sp>
        <p:nvSpPr>
          <p:cNvPr id="11" name="標題 1"/>
          <p:cNvSpPr txBox="1">
            <a:spLocks/>
          </p:cNvSpPr>
          <p:nvPr/>
        </p:nvSpPr>
        <p:spPr>
          <a:xfrm>
            <a:off x="1278944" y="1120636"/>
            <a:ext cx="5159920" cy="739876"/>
          </a:xfrm>
          <a:prstGeom prst="rect">
            <a:avLst/>
          </a:prstGeom>
        </p:spPr>
        <p:txBody>
          <a:bodyPr vert="horz" lIns="29326" tIns="14663" rIns="29326" bIns="14663" rtlCol="0" anchor="ctr">
            <a:normAutofit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dirty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-</a:t>
            </a:r>
            <a:r>
              <a:rPr lang="zh-TW" altLang="en-US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高階資安實務培訓課程</a:t>
            </a:r>
            <a:r>
              <a:rPr lang="en-US" altLang="zh-TW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</a:t>
            </a:r>
            <a:endParaRPr lang="zh-TW" altLang="en-US" sz="3300" dirty="0">
              <a:solidFill>
                <a:srgbClr val="32589A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420913" y="1721755"/>
            <a:ext cx="7576456" cy="10614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70578" y="1707242"/>
            <a:ext cx="36359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主題：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Fuzzing</a:t>
            </a:r>
            <a:endParaRPr lang="en-US" altLang="zh-TW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講師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助教：臺灣大學 蕭旭君助理教授 </a:t>
            </a:r>
            <a:endParaRPr lang="en-US" altLang="zh-TW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                   / 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吳哲宇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、許晉嘉、周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逸</a:t>
            </a:r>
            <a:endParaRPr lang="en-US" altLang="zh-TW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時間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地點：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106.11.19 / 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臺灣大學</a:t>
            </a:r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6428" y="1717460"/>
            <a:ext cx="3021511" cy="183200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7062" y="9142249"/>
            <a:ext cx="3802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Fuzzing with AFL LLVM Mode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4691877"/>
            <a:ext cx="6989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92D050"/>
                </a:solidFill>
              </a:rPr>
              <a:t>./afl-2.xxb/</a:t>
            </a:r>
            <a:r>
              <a:rPr lang="en-US" altLang="zh-TW" sz="1800" dirty="0" err="1">
                <a:solidFill>
                  <a:srgbClr val="92D050"/>
                </a:solidFill>
              </a:rPr>
              <a:t>afl</a:t>
            </a:r>
            <a:r>
              <a:rPr lang="en-US" altLang="zh-TW" sz="1800" dirty="0">
                <a:solidFill>
                  <a:srgbClr val="92D050"/>
                </a:solidFill>
              </a:rPr>
              <a:t>-fuzz -</a:t>
            </a:r>
            <a:r>
              <a:rPr lang="en-US" altLang="zh-TW" sz="1800" dirty="0" err="1">
                <a:solidFill>
                  <a:srgbClr val="92D050"/>
                </a:solidFill>
              </a:rPr>
              <a:t>i</a:t>
            </a:r>
            <a:r>
              <a:rPr lang="en-US" altLang="zh-TW" sz="1800" dirty="0">
                <a:solidFill>
                  <a:srgbClr val="92D050"/>
                </a:solidFill>
              </a:rPr>
              <a:t> corpus -o output -f output/infile.mp3 -Q -- ./lame-3.99.5/frontend/lame --silent output/infile.mp3 /dev/null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5182" y="5711686"/>
            <a:ext cx="4912818" cy="205828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32970" y="5256830"/>
            <a:ext cx="33233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</a:rPr>
              <a:t>Fuzzing with AFL QEMU Mode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6030" y="6329820"/>
            <a:ext cx="2729948" cy="144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8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018" y="6526143"/>
            <a:ext cx="4513757" cy="338531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595" y="7527095"/>
            <a:ext cx="3198405" cy="239880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16251"/>
            <a:ext cx="6858000" cy="4241353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1278944" y="1120636"/>
            <a:ext cx="5159920" cy="739876"/>
          </a:xfrm>
          <a:prstGeom prst="rect">
            <a:avLst/>
          </a:prstGeom>
        </p:spPr>
        <p:txBody>
          <a:bodyPr vert="horz" lIns="29326" tIns="14663" rIns="29326" bIns="14663" rtlCol="0" anchor="ctr">
            <a:normAutofit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dirty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-</a:t>
            </a:r>
            <a:r>
              <a:rPr lang="zh-TW" altLang="en-US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高階資安實務培訓課程</a:t>
            </a:r>
            <a:r>
              <a:rPr lang="en-US" altLang="zh-TW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</a:t>
            </a:r>
            <a:endParaRPr lang="zh-TW" altLang="en-US" sz="3300" dirty="0">
              <a:solidFill>
                <a:srgbClr val="32589A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420913" y="1721756"/>
            <a:ext cx="7576456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70578" y="1707242"/>
            <a:ext cx="6014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主題：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Symbolic Execution</a:t>
            </a:r>
            <a:endParaRPr lang="en-US" altLang="zh-TW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講師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助教：臺灣大學 蕭旭君助理教授 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 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陳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威甯、溫盛涵、王建元</a:t>
            </a:r>
            <a:endParaRPr lang="en-US" altLang="zh-TW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時間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地點：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106.11.26 / 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臺灣大學</a:t>
            </a:r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5635" y="9052074"/>
            <a:ext cx="3212511" cy="7396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8158" y="8113643"/>
            <a:ext cx="22689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driller </a:t>
            </a:r>
            <a:r>
              <a:rPr lang="en-US" altLang="zh-TW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fuzzer</a:t>
            </a:r>
            <a:endParaRPr lang="zh-TW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「angr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6435" y="3039057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277972" y="4409318"/>
            <a:ext cx="36703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angr</a:t>
            </a:r>
            <a:endParaRPr lang="en-US" altLang="zh-TW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n-US" altLang="zh-TW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binary analysis framework</a:t>
            </a:r>
            <a:endParaRPr lang="zh-TW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5948" y="7022115"/>
            <a:ext cx="2910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chemeClr val="accent1"/>
                </a:solidFill>
              </a:rPr>
              <a:t>z3 symbolic </a:t>
            </a:r>
            <a:r>
              <a:rPr lang="en-US" altLang="zh-TW" sz="2400" dirty="0" smtClean="0">
                <a:solidFill>
                  <a:schemeClr val="accent1"/>
                </a:solidFill>
              </a:rPr>
              <a:t>execution</a:t>
            </a:r>
            <a:endParaRPr lang="zh-TW" altLang="en-US" sz="2400" dirty="0">
              <a:solidFill>
                <a:schemeClr val="accent1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670" y="5369912"/>
            <a:ext cx="5062330" cy="145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0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964" y="7244242"/>
            <a:ext cx="3732223" cy="27991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6241" y="6904383"/>
            <a:ext cx="4002155" cy="300161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8" y="1876566"/>
            <a:ext cx="6858000" cy="5143500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1840091" y="1055179"/>
            <a:ext cx="4074934" cy="739876"/>
          </a:xfrm>
          <a:prstGeom prst="rect">
            <a:avLst/>
          </a:prstGeom>
        </p:spPr>
        <p:txBody>
          <a:bodyPr vert="horz" lIns="29326" tIns="14663" rIns="29326" bIns="14663" rtlCol="0" anchor="ctr">
            <a:normAutofit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dirty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-</a:t>
            </a:r>
            <a:r>
              <a:rPr lang="zh-TW" altLang="en-US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高階</a:t>
            </a:r>
            <a:r>
              <a:rPr lang="en-US" altLang="zh-TW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CTF</a:t>
            </a:r>
            <a:r>
              <a:rPr lang="zh-TW" altLang="en-US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培訓課程</a:t>
            </a:r>
            <a:r>
              <a:rPr lang="en-US" altLang="zh-TW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</a:t>
            </a:r>
            <a:endParaRPr lang="zh-TW" altLang="en-US" sz="3300" dirty="0">
              <a:solidFill>
                <a:srgbClr val="32589A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378135" y="1741664"/>
            <a:ext cx="7576456" cy="858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70578" y="1707242"/>
            <a:ext cx="486267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主題：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 and Defense Training 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</a:t>
            </a:r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HITCON</a:t>
            </a:r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講師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：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HITCON</a:t>
            </a:r>
          </a:p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時間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地點：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106.12.08 /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台北國際會議中心（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TICC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3361733" y="7400088"/>
            <a:ext cx="3398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sublime mode, vim mode, emacs mode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0" y="6020827"/>
            <a:ext cx="12987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zh-TW" sz="1400" b="1" i="1" dirty="0">
              <a:solidFill>
                <a:srgbClr val="00B05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zh-TW" altLang="zh-TW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Get shell </a:t>
            </a:r>
          </a:p>
          <a:p>
            <a:r>
              <a:rPr lang="zh-TW" altLang="zh-TW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Backdoor </a:t>
            </a:r>
          </a:p>
          <a:p>
            <a:r>
              <a:rPr lang="zh-TW" altLang="zh-TW" sz="1400" b="1" i="1" dirty="0" smtClean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Cat </a:t>
            </a:r>
            <a:r>
              <a:rPr lang="zh-TW" altLang="zh-TW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flag </a:t>
            </a:r>
          </a:p>
          <a:p>
            <a:r>
              <a:rPr lang="zh-TW" altLang="zh-TW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Side channel </a:t>
            </a:r>
          </a:p>
          <a:p>
            <a:r>
              <a:rPr lang="zh-TW" altLang="zh-TW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DoS </a:t>
            </a:r>
          </a:p>
          <a:p>
            <a:r>
              <a:rPr lang="zh-TW" altLang="zh-TW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Service crash </a:t>
            </a:r>
          </a:p>
          <a:p>
            <a:r>
              <a:rPr lang="zh-TW" altLang="zh-TW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Infinite loo</a:t>
            </a:r>
          </a:p>
          <a:p>
            <a:endParaRPr lang="zh-TW" altLang="zh-TW" sz="1400" b="1" i="1" dirty="0">
              <a:solidFill>
                <a:srgbClr val="00B05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99525" y="7095463"/>
            <a:ext cx="11608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i="1" dirty="0" err="1" smtClean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latest.pcap</a:t>
            </a:r>
            <a:endParaRPr lang="zh-TW" altLang="en-US" sz="1400" b="1" i="1" dirty="0">
              <a:solidFill>
                <a:srgbClr val="00B05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2495790" y="9598223"/>
            <a:ext cx="31037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AkLMGPq30wWHPfXcxbN0Z1uyRN </a:t>
            </a:r>
          </a:p>
        </p:txBody>
      </p:sp>
      <p:sp>
        <p:nvSpPr>
          <p:cNvPr id="16" name="矩形 15"/>
          <p:cNvSpPr/>
          <p:nvPr/>
        </p:nvSpPr>
        <p:spPr>
          <a:xfrm>
            <a:off x="5782505" y="5733082"/>
            <a:ext cx="9877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i="1" dirty="0" smtClean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@here</a:t>
            </a:r>
            <a:endParaRPr lang="en-US" altLang="zh-TW" sz="1400" b="1" i="1" dirty="0" smtClean="0">
              <a:solidFill>
                <a:srgbClr val="00B05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zh-TW" altLang="en-US" sz="1400" b="1" i="1" dirty="0" smtClean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@channel</a:t>
            </a:r>
            <a:endParaRPr lang="zh-TW" altLang="en-US" sz="1400" b="1" i="1" dirty="0">
              <a:solidFill>
                <a:srgbClr val="00B05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870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497240"/>
            <a:ext cx="6858000" cy="18950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5142" y="2899188"/>
            <a:ext cx="5657909" cy="2634428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2171396" y="1090700"/>
            <a:ext cx="4074934" cy="739876"/>
          </a:xfrm>
          <a:prstGeom prst="rect">
            <a:avLst/>
          </a:prstGeom>
        </p:spPr>
        <p:txBody>
          <a:bodyPr vert="horz" lIns="29326" tIns="14663" rIns="29326" bIns="14663" rtlCol="0" anchor="ctr">
            <a:normAutofit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dirty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-CTF</a:t>
            </a:r>
            <a:r>
              <a:rPr lang="zh-TW" altLang="en-US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培訓課程</a:t>
            </a:r>
            <a:r>
              <a:rPr lang="en-US" altLang="zh-TW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</a:t>
            </a:r>
            <a:endParaRPr lang="zh-TW" altLang="en-US" sz="3300" dirty="0">
              <a:solidFill>
                <a:srgbClr val="32589A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420913" y="1721756"/>
            <a:ext cx="7576456" cy="13018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70578" y="1707242"/>
            <a:ext cx="44743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主題：破密分析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講師：臺灣好厲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駭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/ 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林思辰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楊明軒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趙偉捷</a:t>
            </a:r>
            <a:endParaRPr lang="en-US" altLang="zh-TW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時間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地點：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106.12.10 / 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國立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臺灣科技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大學</a:t>
            </a:r>
            <a:endParaRPr lang="en-US" altLang="zh-TW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                   106.12.16 / 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國立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中興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大學</a:t>
            </a:r>
            <a:endParaRPr lang="en-US" altLang="zh-TW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                   106.12.17 / 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國立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臺南第一高級中學</a:t>
            </a:r>
          </a:p>
        </p:txBody>
      </p:sp>
      <p:sp>
        <p:nvSpPr>
          <p:cNvPr id="3" name="矩形 2"/>
          <p:cNvSpPr/>
          <p:nvPr/>
        </p:nvSpPr>
        <p:spPr>
          <a:xfrm>
            <a:off x="-102281" y="4143246"/>
            <a:ext cx="26100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i="1" dirty="0" smtClean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CTF</a:t>
            </a:r>
            <a:r>
              <a:rPr lang="zh-TW" altLang="en-US" sz="1400" b="1" i="1" dirty="0" smtClean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搶旗大賽中的</a:t>
            </a:r>
            <a:r>
              <a:rPr lang="en-US" altLang="zh-TW" sz="1400" b="1" i="1" dirty="0" smtClean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RSA</a:t>
            </a:r>
            <a:r>
              <a:rPr lang="zh-TW" altLang="en-US" sz="1400" b="1" i="1" dirty="0" smtClean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攻擊技法</a:t>
            </a:r>
            <a:endParaRPr lang="zh-TW" altLang="en-US" sz="1400" b="1" i="1" dirty="0">
              <a:solidFill>
                <a:srgbClr val="00B05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5160" y="4330927"/>
            <a:ext cx="14123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pycrypto</a:t>
            </a:r>
          </a:p>
          <a:p>
            <a:r>
              <a:rPr lang="zh-TW" altLang="en-US" sz="18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sympy</a:t>
            </a:r>
          </a:p>
          <a:p>
            <a:r>
              <a:rPr lang="zh-TW" altLang="en-US" sz="18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gmpy2</a:t>
            </a:r>
          </a:p>
          <a:p>
            <a:r>
              <a:rPr lang="zh-TW" altLang="en-US" sz="18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rsa</a:t>
            </a:r>
          </a:p>
          <a:p>
            <a:r>
              <a:rPr lang="zh-TW" altLang="en-US" sz="18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libnum</a:t>
            </a:r>
          </a:p>
        </p:txBody>
      </p:sp>
      <p:pic>
        <p:nvPicPr>
          <p:cNvPr id="17" name="內容版面配置區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868" y="7787206"/>
            <a:ext cx="3239368" cy="165911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2520" y="9280297"/>
            <a:ext cx="1590716" cy="24332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513176" y="7223203"/>
            <a:ext cx="10518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HASH </a:t>
            </a:r>
            <a:r>
              <a:rPr lang="zh-TW" altLang="en-US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攻擊</a:t>
            </a:r>
          </a:p>
        </p:txBody>
      </p:sp>
      <p:sp>
        <p:nvSpPr>
          <p:cNvPr id="21" name="矩形 20"/>
          <p:cNvSpPr/>
          <p:nvPr/>
        </p:nvSpPr>
        <p:spPr>
          <a:xfrm>
            <a:off x="4780377" y="7198748"/>
            <a:ext cx="1802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SHA1 </a:t>
            </a:r>
            <a:r>
              <a:rPr lang="en-US" altLang="zh-TW" sz="1400" b="1" i="1" dirty="0" err="1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collision@CTF</a:t>
            </a:r>
            <a:endParaRPr lang="zh-TW" altLang="en-US" sz="1400" b="1" i="1" dirty="0">
              <a:solidFill>
                <a:srgbClr val="00B05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986971" y="7467301"/>
            <a:ext cx="2746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Length Extension Attack ( LEA )</a:t>
            </a:r>
            <a:endParaRPr lang="zh-TW" altLang="en-US" sz="1400" b="1" i="1" dirty="0">
              <a:solidFill>
                <a:srgbClr val="00B05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338532" y="7720581"/>
            <a:ext cx="1316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MD5 Collision</a:t>
            </a:r>
            <a:endParaRPr lang="zh-TW" altLang="en-US" sz="1400" b="1" i="1" dirty="0">
              <a:solidFill>
                <a:srgbClr val="00B05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672" y="1166318"/>
            <a:ext cx="1586159" cy="231659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78" y="2454968"/>
            <a:ext cx="1142277" cy="1288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88" y="7409885"/>
            <a:ext cx="3355493" cy="25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8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7232" y="7603232"/>
            <a:ext cx="3541455" cy="227681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313" y="7341937"/>
            <a:ext cx="3418750" cy="25640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313" y="2478245"/>
            <a:ext cx="6858000" cy="5143500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1278944" y="1120636"/>
            <a:ext cx="5159920" cy="739876"/>
          </a:xfrm>
          <a:prstGeom prst="rect">
            <a:avLst/>
          </a:prstGeom>
        </p:spPr>
        <p:txBody>
          <a:bodyPr vert="horz" lIns="29326" tIns="14663" rIns="29326" bIns="14663" rtlCol="0" anchor="ctr">
            <a:normAutofit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dirty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-</a:t>
            </a:r>
            <a:r>
              <a:rPr lang="zh-TW" altLang="en-US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高階資安實務培訓課程</a:t>
            </a:r>
            <a:r>
              <a:rPr lang="en-US" altLang="zh-TW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</a:t>
            </a:r>
            <a:endParaRPr lang="zh-TW" altLang="en-US" sz="3300" dirty="0">
              <a:solidFill>
                <a:srgbClr val="32589A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420913" y="1721756"/>
            <a:ext cx="7576456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04384" y="1718330"/>
            <a:ext cx="3546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主題：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Web Security</a:t>
            </a:r>
            <a:endParaRPr lang="en-US" altLang="zh-TW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講師：臺灣好厲駭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Mentor 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 Orange</a:t>
            </a:r>
          </a:p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時間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地點：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106.12.23 /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臺灣科技大學</a:t>
            </a:r>
          </a:p>
        </p:txBody>
      </p:sp>
      <p:sp>
        <p:nvSpPr>
          <p:cNvPr id="5" name="矩形 4"/>
          <p:cNvSpPr/>
          <p:nvPr/>
        </p:nvSpPr>
        <p:spPr>
          <a:xfrm>
            <a:off x="1556229" y="6771357"/>
            <a:ext cx="43467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GIT arbitrary code execution via crafted URLs</a:t>
            </a:r>
          </a:p>
        </p:txBody>
      </p:sp>
      <p:sp>
        <p:nvSpPr>
          <p:cNvPr id="16" name="矩形 15"/>
          <p:cNvSpPr/>
          <p:nvPr/>
        </p:nvSpPr>
        <p:spPr>
          <a:xfrm>
            <a:off x="694667" y="6438663"/>
            <a:ext cx="14318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JSON Hijacking</a:t>
            </a:r>
          </a:p>
        </p:txBody>
      </p:sp>
      <p:sp>
        <p:nvSpPr>
          <p:cNvPr id="17" name="矩形 16"/>
          <p:cNvSpPr/>
          <p:nvPr/>
        </p:nvSpPr>
        <p:spPr>
          <a:xfrm>
            <a:off x="2478093" y="6224855"/>
            <a:ext cx="2114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i="1" dirty="0" smtClean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GIT Argument Injection</a:t>
            </a:r>
            <a:endParaRPr lang="en-US" altLang="zh-TW" sz="1400" b="1" i="1" dirty="0">
              <a:solidFill>
                <a:srgbClr val="00B05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933781" y="7419997"/>
            <a:ext cx="28440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Internet Explorer Use-After-Free</a:t>
            </a:r>
          </a:p>
        </p:txBody>
      </p:sp>
      <p:sp>
        <p:nvSpPr>
          <p:cNvPr id="19" name="矩形 18"/>
          <p:cNvSpPr/>
          <p:nvPr/>
        </p:nvSpPr>
        <p:spPr>
          <a:xfrm>
            <a:off x="1389031" y="4554602"/>
            <a:ext cx="27423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bug bounty program</a:t>
            </a:r>
          </a:p>
        </p:txBody>
      </p:sp>
      <p:sp>
        <p:nvSpPr>
          <p:cNvPr id="20" name="矩形 19"/>
          <p:cNvSpPr/>
          <p:nvPr/>
        </p:nvSpPr>
        <p:spPr>
          <a:xfrm>
            <a:off x="1152890" y="9657982"/>
            <a:ext cx="3669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Linux Kernel Sound Device Use-After-Free </a:t>
            </a:r>
          </a:p>
        </p:txBody>
      </p:sp>
      <p:sp>
        <p:nvSpPr>
          <p:cNvPr id="21" name="矩形 20"/>
          <p:cNvSpPr/>
          <p:nvPr/>
        </p:nvSpPr>
        <p:spPr>
          <a:xfrm>
            <a:off x="616056" y="7128967"/>
            <a:ext cx="29819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構造無數字及字母的 </a:t>
            </a:r>
            <a:r>
              <a:rPr lang="en-US" altLang="zh-TW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PHP </a:t>
            </a:r>
            <a:r>
              <a:rPr lang="en-US" altLang="zh-TW" sz="1400" b="1" i="1" dirty="0" err="1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Webshell</a:t>
            </a:r>
            <a:endParaRPr lang="en-US" altLang="zh-TW" sz="1400" b="1" i="1" dirty="0">
              <a:solidFill>
                <a:srgbClr val="00B05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4539044" y="7098525"/>
            <a:ext cx="20056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vulnerability in go get</a:t>
            </a:r>
          </a:p>
          <a:p>
            <a:endParaRPr lang="zh-TW" altLang="zh-TW" sz="1400" b="1" i="1" dirty="0">
              <a:solidFill>
                <a:srgbClr val="00B05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97677" y="9657983"/>
            <a:ext cx="12378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Click Jacking</a:t>
            </a:r>
          </a:p>
        </p:txBody>
      </p:sp>
      <p:sp>
        <p:nvSpPr>
          <p:cNvPr id="26" name="矩形 25"/>
          <p:cNvSpPr/>
          <p:nvPr/>
        </p:nvSpPr>
        <p:spPr>
          <a:xfrm>
            <a:off x="3446947" y="9444242"/>
            <a:ext cx="27510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i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PHP SECURITY CALENDAR 2017</a:t>
            </a:r>
          </a:p>
        </p:txBody>
      </p:sp>
      <p:pic>
        <p:nvPicPr>
          <p:cNvPr id="3074" name="Picture 2" descr="「bug bounty program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8716" y="1766001"/>
            <a:ext cx="3149284" cy="203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43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463" y="2253018"/>
            <a:ext cx="5718629" cy="428897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589" y="5775465"/>
            <a:ext cx="5718629" cy="4239391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1278944" y="993636"/>
            <a:ext cx="5159920" cy="739876"/>
          </a:xfrm>
          <a:prstGeom prst="rect">
            <a:avLst/>
          </a:prstGeom>
        </p:spPr>
        <p:txBody>
          <a:bodyPr vert="horz" lIns="29326" tIns="14663" rIns="29326" bIns="14663" rtlCol="0" anchor="ctr">
            <a:normAutofit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dirty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-HITCON Pacific </a:t>
            </a:r>
            <a:r>
              <a:rPr lang="en-US" altLang="zh-TW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2017</a:t>
            </a:r>
            <a:r>
              <a:rPr lang="en-US" altLang="zh-TW" sz="3300" dirty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</a:t>
            </a:r>
          </a:p>
        </p:txBody>
      </p:sp>
      <p:sp>
        <p:nvSpPr>
          <p:cNvPr id="8" name="矩形 7"/>
          <p:cNvSpPr/>
          <p:nvPr/>
        </p:nvSpPr>
        <p:spPr>
          <a:xfrm>
            <a:off x="-420913" y="1634672"/>
            <a:ext cx="7576456" cy="5702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70578" y="1620158"/>
            <a:ext cx="3268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時間：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106.12.07-08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地點：台北國際會議中心（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TICC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2786743" y="2269027"/>
            <a:ext cx="436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dirty="0" smtClean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Critical Infrastructure Protection Policy and Strategy of Korea</a:t>
            </a:r>
          </a:p>
          <a:p>
            <a:r>
              <a:rPr lang="en-US" altLang="zh-TW" sz="1000" b="1" i="1" dirty="0" smtClean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MIDEUM KIM, Researcher of KISA (Korea Internet &amp; Security Agency)</a:t>
            </a:r>
            <a:endParaRPr lang="en-US" altLang="zh-TW" sz="1000" b="1" i="1" dirty="0">
              <a:solidFill>
                <a:schemeClr val="accent6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58592" y="5839559"/>
            <a:ext cx="3429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dirty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LINE Security Bug Bounty: A Closer Look</a:t>
            </a:r>
          </a:p>
          <a:p>
            <a:r>
              <a:rPr lang="en-US" altLang="zh-TW" sz="1000" b="1" i="1" dirty="0" err="1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Raynold</a:t>
            </a:r>
            <a:r>
              <a:rPr lang="en-US" altLang="zh-TW" sz="1000" b="1" i="1" dirty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Sim, Security Engineer, Line Corp. </a:t>
            </a:r>
          </a:p>
        </p:txBody>
      </p:sp>
      <p:sp>
        <p:nvSpPr>
          <p:cNvPr id="12" name="矩形 11"/>
          <p:cNvSpPr/>
          <p:nvPr/>
        </p:nvSpPr>
        <p:spPr>
          <a:xfrm>
            <a:off x="-1" y="9512076"/>
            <a:ext cx="58730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dirty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Detecting the Intent, Not just the Technique: Changing the Mindset of Cyber Defense!</a:t>
            </a:r>
          </a:p>
          <a:p>
            <a:r>
              <a:rPr lang="en-US" altLang="zh-TW" sz="1000" b="1" i="1" dirty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Vadim </a:t>
            </a:r>
            <a:r>
              <a:rPr lang="en-US" altLang="zh-TW" sz="1000" b="1" i="1" dirty="0" err="1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Pogulievsky</a:t>
            </a:r>
            <a:r>
              <a:rPr lang="en-US" altLang="zh-TW" sz="1000" b="1" i="1" dirty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 Cyber Research Director, </a:t>
            </a:r>
            <a:r>
              <a:rPr lang="en-US" altLang="zh-TW" sz="1000" b="1" i="1" dirty="0" err="1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Verint</a:t>
            </a:r>
            <a:endParaRPr lang="en-US" altLang="zh-TW" sz="1000" b="1" i="1" dirty="0">
              <a:solidFill>
                <a:schemeClr val="accent6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04908" y="6039614"/>
            <a:ext cx="4125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dirty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Building a Public RPZ Service to Protect the World’s Consumers</a:t>
            </a:r>
          </a:p>
          <a:p>
            <a:r>
              <a:rPr lang="en-US" altLang="zh-TW" sz="1000" b="1" i="1" dirty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John </a:t>
            </a:r>
            <a:r>
              <a:rPr lang="en-US" altLang="zh-TW" sz="1000" b="1" i="1" dirty="0" err="1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Bambenek</a:t>
            </a:r>
            <a:r>
              <a:rPr lang="en-US" altLang="zh-TW" sz="1000" b="1" i="1" dirty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 Manager of Threat Systems, Fidelis Cybersecurity</a:t>
            </a:r>
          </a:p>
        </p:txBody>
      </p:sp>
      <p:sp>
        <p:nvSpPr>
          <p:cNvPr id="14" name="矩形 13"/>
          <p:cNvSpPr/>
          <p:nvPr/>
        </p:nvSpPr>
        <p:spPr>
          <a:xfrm>
            <a:off x="154463" y="4612381"/>
            <a:ext cx="47339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dirty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Cybersecurity Talent Development in NTT Group</a:t>
            </a:r>
          </a:p>
          <a:p>
            <a:r>
              <a:rPr lang="en-US" altLang="zh-TW" sz="1000" b="1" i="1" dirty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Mitsuhiro </a:t>
            </a:r>
            <a:r>
              <a:rPr lang="en-US" altLang="zh-TW" sz="1000" b="1" i="1" dirty="0" err="1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Hatada</a:t>
            </a:r>
            <a:r>
              <a:rPr lang="en-US" altLang="zh-TW" sz="1000" b="1" i="1" dirty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 NTT Com-SIRT</a:t>
            </a:r>
          </a:p>
          <a:p>
            <a:r>
              <a:rPr lang="en-US" altLang="zh-TW" sz="1000" b="1" i="1" dirty="0" err="1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Takehiro</a:t>
            </a:r>
            <a:r>
              <a:rPr lang="en-US" altLang="zh-TW" sz="1000" b="1" i="1" dirty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Ozaki, NTT-CERT</a:t>
            </a:r>
          </a:p>
        </p:txBody>
      </p:sp>
      <p:sp>
        <p:nvSpPr>
          <p:cNvPr id="15" name="矩形 14"/>
          <p:cNvSpPr/>
          <p:nvPr/>
        </p:nvSpPr>
        <p:spPr>
          <a:xfrm>
            <a:off x="2040653" y="8929949"/>
            <a:ext cx="48569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dirty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ICS/SCADA Cybersecurity and IT Cybersecurity: Comparing Apples and Oranges</a:t>
            </a:r>
          </a:p>
          <a:p>
            <a:r>
              <a:rPr lang="en-US" altLang="zh-TW" sz="1000" b="1" i="1" dirty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David Ong, the Founder of Excel Marco and Attila </a:t>
            </a:r>
            <a:r>
              <a:rPr lang="en-US" altLang="zh-TW" sz="1000" b="1" i="1" dirty="0" err="1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Cybertech</a:t>
            </a:r>
            <a:endParaRPr lang="en-US" altLang="zh-TW" sz="1000" b="1" i="1" dirty="0">
              <a:solidFill>
                <a:schemeClr val="accent6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81311" y="1717014"/>
            <a:ext cx="3429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dirty="0" smtClean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Analyzing </a:t>
            </a:r>
            <a:r>
              <a:rPr lang="en-US" altLang="zh-TW" sz="1000" b="1" i="1" dirty="0" err="1" smtClean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Bankbot</a:t>
            </a:r>
            <a:r>
              <a:rPr lang="en-US" altLang="zh-TW" sz="1000" b="1" i="1" dirty="0" smtClean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 a Mobile Banking Botnet</a:t>
            </a:r>
          </a:p>
          <a:p>
            <a:r>
              <a:rPr lang="en-US" altLang="zh-TW" sz="1000" b="1" i="1" dirty="0" smtClean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Fernando Diaz, Malware Analyst, </a:t>
            </a:r>
            <a:r>
              <a:rPr lang="en-US" altLang="zh-TW" sz="1000" b="1" i="1" dirty="0" err="1" smtClean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Hispasec</a:t>
            </a:r>
            <a:r>
              <a:rPr lang="en-US" altLang="zh-TW" sz="1000" b="1" i="1" dirty="0" smtClean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/</a:t>
            </a:r>
            <a:r>
              <a:rPr lang="en-US" altLang="zh-TW" sz="1000" b="1" i="1" dirty="0" err="1" smtClean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Koodous</a:t>
            </a:r>
            <a:endParaRPr lang="en-US" altLang="zh-TW" sz="1000" b="1" i="1" dirty="0">
              <a:solidFill>
                <a:schemeClr val="accent6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2830" y="8438831"/>
            <a:ext cx="49363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dirty="0" smtClean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Cross-Platform Analysis of Indirect File Leaks in Android and iOS Applications</a:t>
            </a:r>
          </a:p>
          <a:p>
            <a:r>
              <a:rPr lang="en-US" altLang="zh-TW" sz="1000" b="1" i="1" dirty="0" err="1" smtClean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Daoyuan</a:t>
            </a:r>
            <a:r>
              <a:rPr lang="en-US" altLang="zh-TW" sz="1000" b="1" i="1" dirty="0" smtClean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Wu, PhD candidate, Singapore Management University</a:t>
            </a:r>
            <a:endParaRPr lang="en-US" altLang="zh-TW" sz="1000" b="1" i="1" dirty="0">
              <a:solidFill>
                <a:schemeClr val="accent6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503571" y="5217535"/>
            <a:ext cx="5519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i="1" dirty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Key Recovery Attacks against Commercial White-box Cryptography Implementations</a:t>
            </a:r>
          </a:p>
          <a:p>
            <a:r>
              <a:rPr lang="en-US" altLang="zh-TW" sz="1000" b="1" i="1" dirty="0" err="1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Sanghwan</a:t>
            </a:r>
            <a:r>
              <a:rPr lang="en-US" altLang="zh-TW" sz="1000" b="1" i="1" dirty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altLang="zh-TW" sz="1000" b="1" i="1" dirty="0" err="1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Ahn</a:t>
            </a:r>
            <a:r>
              <a:rPr lang="en-US" altLang="zh-TW" sz="1000" b="1" i="1" dirty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(h2spice), Senior Security Engineer, Security Department, LINE Corp.</a:t>
            </a:r>
          </a:p>
        </p:txBody>
      </p:sp>
    </p:spTree>
    <p:extLst>
      <p:ext uri="{BB962C8B-B14F-4D97-AF65-F5344CB8AC3E}">
        <p14:creationId xmlns:p14="http://schemas.microsoft.com/office/powerpoint/2010/main" val="132839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72590"/>
            <a:ext cx="6944199" cy="42684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609140"/>
            <a:ext cx="5188226" cy="268514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7451" y="7656286"/>
            <a:ext cx="5560549" cy="224971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8294283"/>
            <a:ext cx="1611717" cy="161171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905512" y="5893293"/>
            <a:ext cx="2235201" cy="477054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tx2">
                    <a:lumMod val="50000"/>
                  </a:schemeClr>
                </a:solidFill>
                <a:latin typeface="Adobe Caslon Pro Bold" panose="0205070206050A020403" pitchFamily="18" charset="0"/>
              </a:rPr>
              <a:t>Balsn</a:t>
            </a:r>
            <a:endParaRPr lang="zh-TW" altLang="en-US" sz="2400" dirty="0">
              <a:solidFill>
                <a:schemeClr val="tx2">
                  <a:lumMod val="50000"/>
                </a:schemeClr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22799" y="6498788"/>
            <a:ext cx="2235201" cy="477054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txBody>
          <a:bodyPr wrap="square" anchor="b">
            <a:spAutoFit/>
          </a:bodyPr>
          <a:lstStyle/>
          <a:p>
            <a:pPr algn="ctr"/>
            <a:r>
              <a:rPr lang="zh-TW" altLang="en-US" sz="2400" dirty="0">
                <a:solidFill>
                  <a:schemeClr val="tx2">
                    <a:lumMod val="50000"/>
                  </a:schemeClr>
                </a:solidFill>
                <a:latin typeface="Adobe Caslon Pro Bold" panose="0205070206050A020403" pitchFamily="18" charset="0"/>
              </a:rPr>
              <a:t>DoubleSigma</a:t>
            </a:r>
          </a:p>
        </p:txBody>
      </p:sp>
      <p:sp>
        <p:nvSpPr>
          <p:cNvPr id="12" name="矩形 11"/>
          <p:cNvSpPr/>
          <p:nvPr/>
        </p:nvSpPr>
        <p:spPr>
          <a:xfrm>
            <a:off x="4809948" y="7070938"/>
            <a:ext cx="2235201" cy="477054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txBody>
          <a:bodyPr wrap="square" anchor="b">
            <a:spAutoFit/>
          </a:bodyPr>
          <a:lstStyle/>
          <a:p>
            <a:pPr algn="ctr"/>
            <a:r>
              <a:rPr lang="zh-TW" altLang="en-US" sz="2400" dirty="0">
                <a:solidFill>
                  <a:schemeClr val="tx2">
                    <a:lumMod val="50000"/>
                  </a:schemeClr>
                </a:solidFill>
                <a:latin typeface="Adobe Caslon Pro Bold" panose="0205070206050A020403" pitchFamily="18" charset="0"/>
              </a:rPr>
              <a:t>BambooFox</a:t>
            </a: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1278944" y="993636"/>
            <a:ext cx="5159920" cy="739876"/>
          </a:xfrm>
          <a:prstGeom prst="rect">
            <a:avLst/>
          </a:prstGeom>
        </p:spPr>
        <p:txBody>
          <a:bodyPr vert="horz" lIns="29326" tIns="14663" rIns="29326" bIns="14663" rtlCol="0" anchor="ctr">
            <a:normAutofit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dirty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-HITCON CTF 2017 Final-</a:t>
            </a:r>
            <a:endParaRPr lang="zh-TW" altLang="en-US" sz="3300" dirty="0">
              <a:solidFill>
                <a:srgbClr val="32589A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389360" y="1572590"/>
            <a:ext cx="7576456" cy="5702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02131" y="1558076"/>
            <a:ext cx="3384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時間：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106.12.08-09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地點：台北國際會議中心（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TICC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）</a:t>
            </a:r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542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內容版面配置區 3"/>
          <p:cNvGraphicFramePr>
            <a:graphicFrameLocks/>
          </p:cNvGraphicFramePr>
          <p:nvPr>
            <p:extLst/>
          </p:nvPr>
        </p:nvGraphicFramePr>
        <p:xfrm>
          <a:off x="25400" y="1500065"/>
          <a:ext cx="6832600" cy="8405935"/>
        </p:xfrm>
        <a:graphic>
          <a:graphicData uri="http://schemas.openxmlformats.org/drawingml/2006/table">
            <a:tbl>
              <a:tblPr/>
              <a:tblGrid>
                <a:gridCol w="423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7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3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9383">
                  <a:extLst>
                    <a:ext uri="{9D8B030D-6E8A-4147-A177-3AD203B41FA5}">
                      <a16:colId xmlns:a16="http://schemas.microsoft.com/office/drawing/2014/main" val="473091147"/>
                    </a:ext>
                  </a:extLst>
                </a:gridCol>
              </a:tblGrid>
              <a:tr h="2248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場次</a:t>
                      </a: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時間</a:t>
                      </a: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地點</a:t>
                      </a: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主題</a:t>
                      </a:r>
                      <a:r>
                        <a:rPr kumimoji="0" lang="en-US" altLang="zh-TW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/</a:t>
                      </a:r>
                      <a:r>
                        <a:rPr kumimoji="0" lang="zh-TW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活動</a:t>
                      </a: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講師</a:t>
                      </a: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8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</a:t>
                      </a:r>
                      <a:endParaRPr kumimoji="0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4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29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崑山科技大學</a:t>
                      </a: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學員分享會</a:t>
                      </a: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kumimoji="0" lang="zh-TW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8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2</a:t>
                      </a:r>
                      <a:endParaRPr kumimoji="0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4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29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成功大學</a:t>
                      </a: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IOT security + </a:t>
                      </a:r>
                      <a:r>
                        <a:rPr kumimoji="0" lang="en-US" sz="1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HitCon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 CTF</a:t>
                      </a: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李倫銓</a:t>
                      </a:r>
                    </a:p>
                  </a:txBody>
                  <a:tcPr marL="9525" marR="9525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5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3</a:t>
                      </a: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5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24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臺灣科技大學</a:t>
                      </a: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Memory forensics  and Malware analysis  </a:t>
                      </a:r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記憶體鑑識及惡意程式分析</a:t>
                      </a: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邱銘彰</a:t>
                      </a:r>
                    </a:p>
                  </a:txBody>
                  <a:tcPr marL="9525" marR="9525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5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4</a:t>
                      </a:r>
                      <a:endParaRPr kumimoji="0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6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成功大學</a:t>
                      </a: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Memory forensics  and Malware analysis  </a:t>
                      </a:r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記憶體鑑識及惡意程式分析</a:t>
                      </a: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邱銘彰</a:t>
                      </a:r>
                    </a:p>
                  </a:txBody>
                  <a:tcPr marL="9525" marR="9525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8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5</a:t>
                      </a:r>
                      <a:endParaRPr kumimoji="0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8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24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臺灣科技大學</a:t>
                      </a: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期末成果發表會</a:t>
                      </a: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9525" marR="9525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8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6</a:t>
                      </a:r>
                      <a:endParaRPr kumimoji="0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9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21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臺灣科技大學</a:t>
                      </a: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ASIS CTF Final 2017</a:t>
                      </a:r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難題神解</a:t>
                      </a: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蔣盛文</a:t>
                      </a:r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9525" marR="9525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70583"/>
                  </a:ext>
                </a:extLst>
              </a:tr>
              <a:tr h="2248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7</a:t>
                      </a:r>
                      <a:endParaRPr kumimoji="0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10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9525" marR="9525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臺北淡江大學校友聯誼會館</a:t>
                      </a:r>
                    </a:p>
                  </a:txBody>
                  <a:tcPr marL="9525" marR="9525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第二屆資安實務導師制度</a:t>
                      </a:r>
                      <a:r>
                        <a:rPr kumimoji="0" lang="en-US" altLang="zh-TW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~</a:t>
                      </a:r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臺灣好厲駭啟動會議與交流活動</a:t>
                      </a:r>
                    </a:p>
                  </a:txBody>
                  <a:tcPr marL="9525" marR="9525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kumimoji="0" lang="zh-TW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9525" marR="9525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118348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8</a:t>
                      </a:r>
                      <a:endParaRPr kumimoji="0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10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15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臺灣科技大學</a:t>
                      </a: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臺灣好厲駭暨資安初學者挑戰活動：網站安全培訓課程</a:t>
                      </a: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羅煜賢</a:t>
                      </a:r>
                    </a:p>
                  </a:txBody>
                  <a:tcPr marL="9525" marR="9525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041454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9</a:t>
                      </a:r>
                      <a:endParaRPr kumimoji="0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10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15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中興大學</a:t>
                      </a: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臺灣好厲駭暨資安初學者挑戰活動：網站安全培訓課程</a:t>
                      </a: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趙偉捷</a:t>
                      </a:r>
                    </a:p>
                  </a:txBody>
                  <a:tcPr marL="9525" marR="9525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445265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10</a:t>
                      </a:r>
                      <a:endParaRPr kumimoji="0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10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15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崑山科技大學</a:t>
                      </a: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臺灣好厲駭暨資安初學者挑戰活動：網站安全培訓課程</a:t>
                      </a: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曾龍</a:t>
                      </a:r>
                    </a:p>
                  </a:txBody>
                  <a:tcPr marL="9525" marR="9525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636540"/>
                  </a:ext>
                </a:extLst>
              </a:tr>
              <a:tr h="2248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11</a:t>
                      </a:r>
                      <a:endParaRPr kumimoji="0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10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28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臺灣科技大學</a:t>
                      </a: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Advanced binary exploitation</a:t>
                      </a:r>
                    </a:p>
                  </a:txBody>
                  <a:tcPr marL="3055" marR="3055" marT="305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吳哲仰</a:t>
                      </a:r>
                    </a:p>
                  </a:txBody>
                  <a:tcPr marL="9525" marR="9525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03048"/>
                  </a:ext>
                </a:extLst>
              </a:tr>
              <a:tr h="2248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12</a:t>
                      </a:r>
                      <a:endParaRPr kumimoji="0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11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11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中興大學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Begin Your smart </a:t>
                      </a:r>
                      <a:r>
                        <a:rPr kumimoji="0" lang="en-US" sz="1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PWNing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 Life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吳哲仰</a:t>
                      </a:r>
                    </a:p>
                  </a:txBody>
                  <a:tcPr marL="9524" marR="9524" marT="952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749013"/>
                  </a:ext>
                </a:extLst>
              </a:tr>
              <a:tr h="2248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13</a:t>
                      </a:r>
                      <a:endParaRPr kumimoji="0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11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12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崑山科技大學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Begin Your smart </a:t>
                      </a:r>
                      <a:r>
                        <a:rPr kumimoji="0" lang="en-US" sz="1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PWNing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 Life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吳哲仰</a:t>
                      </a:r>
                    </a:p>
                  </a:txBody>
                  <a:tcPr marL="9524" marR="9524" marT="952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133213"/>
                  </a:ext>
                </a:extLst>
              </a:tr>
              <a:tr h="2248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14</a:t>
                      </a:r>
                      <a:endParaRPr kumimoji="0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11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19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臺灣大學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高階培訓：</a:t>
                      </a:r>
                      <a:r>
                        <a:rPr kumimoji="0" lang="en-US" altLang="zh-TW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Fuzzing </a:t>
                      </a:r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課程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蕭旭君</a:t>
                      </a:r>
                    </a:p>
                  </a:txBody>
                  <a:tcPr marL="9524" marR="9524" marT="952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754205"/>
                  </a:ext>
                </a:extLst>
              </a:tr>
              <a:tr h="2248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15</a:t>
                      </a:r>
                      <a:endParaRPr kumimoji="0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11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25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中興大學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Linux</a:t>
                      </a:r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安全與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Docker </a:t>
                      </a:r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安全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徐千洋</a:t>
                      </a:r>
                    </a:p>
                  </a:txBody>
                  <a:tcPr marL="9524" marR="9524" marT="952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875153"/>
                  </a:ext>
                </a:extLst>
              </a:tr>
              <a:tr h="2248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16</a:t>
                      </a:r>
                      <a:endParaRPr kumimoji="0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11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26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臺灣大學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高階培訓：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Symbolic Execution</a:t>
                      </a:r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課程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蕭旭君</a:t>
                      </a:r>
                    </a:p>
                  </a:txBody>
                  <a:tcPr marL="9524" marR="9524" marT="952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618461"/>
                  </a:ext>
                </a:extLst>
              </a:tr>
              <a:tr h="2248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17</a:t>
                      </a:r>
                      <a:endParaRPr kumimoji="0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12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07-08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台北國際會議中心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HITCON Pacific 2017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HITCON</a:t>
                      </a:r>
                    </a:p>
                  </a:txBody>
                  <a:tcPr marL="9524" marR="9524" marT="952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400384"/>
                  </a:ext>
                </a:extLst>
              </a:tr>
              <a:tr h="2248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18</a:t>
                      </a:r>
                      <a:endParaRPr kumimoji="0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12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08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台北國際會議中心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Attack and Defense CTF</a:t>
                      </a:r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培訓課程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劉育全、張亭儀、鄭達群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9524" marR="9524" marT="952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335907"/>
                  </a:ext>
                </a:extLst>
              </a:tr>
              <a:tr h="2248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19</a:t>
                      </a:r>
                      <a:endParaRPr kumimoji="0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12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10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臺灣科技大學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臺灣好厲駭暨資安初學者挑戰活動：破密分析培訓課程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林思辰、楊明軒、趙偉捷</a:t>
                      </a:r>
                    </a:p>
                  </a:txBody>
                  <a:tcPr marL="9524" marR="9524" marT="952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579904"/>
                  </a:ext>
                </a:extLst>
              </a:tr>
              <a:tr h="2248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20</a:t>
                      </a:r>
                      <a:endParaRPr kumimoji="0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12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16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中興大學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臺灣好厲駭暨資安初學者挑戰活動：破密分析培訓課程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林思辰、楊明軒、趙偉捷</a:t>
                      </a:r>
                    </a:p>
                  </a:txBody>
                  <a:tcPr marL="9524" marR="9524" marT="952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952342"/>
                  </a:ext>
                </a:extLst>
              </a:tr>
              <a:tr h="2248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21</a:t>
                      </a:r>
                      <a:endParaRPr kumimoji="0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12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17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崑山科技大學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臺灣好厲駭暨資安初學者挑戰活動：破密分析培訓課程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林思辰、楊明軒、趙偉捷</a:t>
                      </a:r>
                    </a:p>
                  </a:txBody>
                  <a:tcPr marL="9524" marR="9524" marT="952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885556"/>
                  </a:ext>
                </a:extLst>
              </a:tr>
              <a:tr h="2248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22</a:t>
                      </a:r>
                      <a:endParaRPr kumimoji="0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12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23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臺灣科技大學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高階培訓：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Web Security</a:t>
                      </a:r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課程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蔡政達</a:t>
                      </a:r>
                    </a:p>
                  </a:txBody>
                  <a:tcPr marL="9524" marR="9524" marT="952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485352"/>
                  </a:ext>
                </a:extLst>
              </a:tr>
              <a:tr h="2248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23</a:t>
                      </a:r>
                      <a:endParaRPr kumimoji="0" lang="zh-TW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29328" marR="29328" marT="14651" marB="1465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1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月</a:t>
                      </a:r>
                      <a:r>
                        <a:rPr kumimoji="0" lang="en-US" altLang="zh-TW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29</a:t>
                      </a: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日</a:t>
                      </a:r>
                      <a:endParaRPr kumimoji="0" lang="en-US" altLang="zh-TW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奧義智慧科技公司</a:t>
                      </a:r>
                      <a:endParaRPr kumimoji="0" lang="zh-TW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入侵鑑識調查經驗分享會</a:t>
                      </a:r>
                      <a:endParaRPr kumimoji="0" lang="zh-TW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邱銘彰</a:t>
                      </a:r>
                    </a:p>
                  </a:txBody>
                  <a:tcPr marL="3055" marR="3055" marT="305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023651"/>
                  </a:ext>
                </a:extLst>
              </a:tr>
            </a:tbl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2514600" y="942836"/>
            <a:ext cx="2476500" cy="739876"/>
          </a:xfrm>
          <a:prstGeom prst="rect">
            <a:avLst/>
          </a:prstGeom>
        </p:spPr>
        <p:txBody>
          <a:bodyPr vert="horz" lIns="29326" tIns="14663" rIns="29326" bIns="14663" rtlCol="0" anchor="ctr">
            <a:normAutofit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dirty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</a:t>
            </a:r>
            <a:r>
              <a:rPr lang="zh-TW" altLang="en-US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培訓課程</a:t>
            </a:r>
            <a:r>
              <a:rPr lang="en-US" altLang="zh-TW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</a:t>
            </a:r>
            <a:endParaRPr lang="zh-TW" altLang="en-US" sz="3300" dirty="0">
              <a:solidFill>
                <a:srgbClr val="32589A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984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278944" y="1120636"/>
            <a:ext cx="5159920" cy="739876"/>
          </a:xfrm>
          <a:prstGeom prst="rect">
            <a:avLst/>
          </a:prstGeom>
        </p:spPr>
        <p:txBody>
          <a:bodyPr vert="horz" lIns="29326" tIns="14663" rIns="29326" bIns="14663" rtlCol="0" anchor="ctr">
            <a:normAutofit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dirty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-</a:t>
            </a:r>
            <a:r>
              <a:rPr lang="zh-TW" altLang="en-US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高階資安實務培訓課程</a:t>
            </a:r>
            <a:r>
              <a:rPr lang="en-US" altLang="zh-TW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</a:t>
            </a:r>
            <a:endParaRPr lang="zh-TW" altLang="en-US" sz="3300" dirty="0">
              <a:solidFill>
                <a:srgbClr val="32589A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35" y="2802538"/>
            <a:ext cx="6750475" cy="38118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420913" y="1721756"/>
            <a:ext cx="7576456" cy="10662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270578" y="1707242"/>
            <a:ext cx="45768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主題：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Memory forensics  and Malware analysis </a:t>
            </a:r>
            <a:endParaRPr lang="en-US" altLang="zh-TW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講師：臺灣好厲駭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Mentor 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 Birdman</a:t>
            </a:r>
          </a:p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時間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地點：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106.05.24 / 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國立臺灣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科技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大學</a:t>
            </a:r>
            <a:endParaRPr lang="en-US" altLang="zh-TW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                   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106.06.01 / 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國立成功大學</a:t>
            </a:r>
          </a:p>
          <a:p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9873" y="4864267"/>
            <a:ext cx="4448699" cy="279375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578" y="6411121"/>
            <a:ext cx="5800022" cy="332314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38015"/>
            <a:ext cx="2634501" cy="17186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729" y="8177133"/>
            <a:ext cx="2132175" cy="153489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3825" y="7524566"/>
            <a:ext cx="1921383" cy="23431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499" y="1696894"/>
            <a:ext cx="1154711" cy="144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3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78" y="1809569"/>
            <a:ext cx="6397451" cy="4795925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40090"/>
            <a:ext cx="6858000" cy="2781301"/>
          </a:xfr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1840091" y="1055179"/>
            <a:ext cx="4074934" cy="739876"/>
          </a:xfrm>
          <a:prstGeom prst="rect">
            <a:avLst/>
          </a:prstGeom>
        </p:spPr>
        <p:txBody>
          <a:bodyPr vert="horz" lIns="29326" tIns="14663" rIns="29326" bIns="14663" rtlCol="0" anchor="ctr">
            <a:normAutofit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dirty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-</a:t>
            </a:r>
            <a:r>
              <a:rPr lang="zh-TW" altLang="en-US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高階</a:t>
            </a:r>
            <a:r>
              <a:rPr lang="en-US" altLang="zh-TW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CTF</a:t>
            </a:r>
            <a:r>
              <a:rPr lang="zh-TW" altLang="en-US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培訓課程</a:t>
            </a:r>
            <a:r>
              <a:rPr lang="en-US" altLang="zh-TW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</a:t>
            </a:r>
            <a:endParaRPr lang="zh-TW" altLang="en-US" sz="3300" dirty="0">
              <a:solidFill>
                <a:srgbClr val="32589A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420913" y="1721756"/>
            <a:ext cx="7576456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70578" y="1707242"/>
            <a:ext cx="40030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主題：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ASIS CTF Final 2017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難題神解 </a:t>
            </a:r>
            <a:endParaRPr lang="en-US" altLang="zh-TW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講師：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217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戰隊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蔣盛文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David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時間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地點：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106.09.21 / 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國立臺灣科技大學</a:t>
            </a:r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0578" y="5299041"/>
            <a:ext cx="3429000" cy="23051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#!/</a:t>
            </a:r>
            <a:r>
              <a:rPr lang="en-US" altLang="zh-TW" dirty="0" err="1">
                <a:solidFill>
                  <a:schemeClr val="bg1"/>
                </a:solidFill>
              </a:rPr>
              <a:t>usr</a:t>
            </a:r>
            <a:r>
              <a:rPr lang="en-US" altLang="zh-TW" dirty="0">
                <a:solidFill>
                  <a:schemeClr val="bg1"/>
                </a:solidFill>
              </a:rPr>
              <a:t>/bin/</a:t>
            </a:r>
            <a:r>
              <a:rPr lang="en-US" altLang="zh-TW" dirty="0" err="1">
                <a:solidFill>
                  <a:schemeClr val="bg1"/>
                </a:solidFill>
              </a:rPr>
              <a:t>env</a:t>
            </a:r>
            <a:r>
              <a:rPr lang="en-US" altLang="zh-TW" dirty="0">
                <a:solidFill>
                  <a:schemeClr val="bg1"/>
                </a:solidFill>
              </a:rPr>
              <a:t> ruby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# encoding: ascii-8bit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require 'pry'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require '</a:t>
            </a:r>
            <a:r>
              <a:rPr lang="en-US" altLang="zh-TW" dirty="0" err="1">
                <a:solidFill>
                  <a:schemeClr val="bg1"/>
                </a:solidFill>
              </a:rPr>
              <a:t>pwn</a:t>
            </a:r>
            <a:r>
              <a:rPr lang="en-US" altLang="zh-TW" dirty="0">
                <a:solidFill>
                  <a:schemeClr val="bg1"/>
                </a:solidFill>
              </a:rPr>
              <a:t>'        # https://github.com/peter50216/pwntools-ruby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require '</a:t>
            </a:r>
            <a:r>
              <a:rPr lang="en-US" altLang="zh-TW" dirty="0" err="1">
                <a:solidFill>
                  <a:schemeClr val="bg1"/>
                </a:solidFill>
              </a:rPr>
              <a:t>heapinfo</a:t>
            </a:r>
            <a:r>
              <a:rPr lang="en-US" altLang="zh-TW" dirty="0">
                <a:solidFill>
                  <a:schemeClr val="bg1"/>
                </a:solidFill>
              </a:rPr>
              <a:t>'   # https://github.com/david942j/heapinfo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require '</a:t>
            </a:r>
            <a:r>
              <a:rPr lang="en-US" altLang="zh-TW" dirty="0" err="1">
                <a:solidFill>
                  <a:schemeClr val="bg1"/>
                </a:solidFill>
              </a:rPr>
              <a:t>one_gadget</a:t>
            </a:r>
            <a:r>
              <a:rPr lang="en-US" altLang="zh-TW" dirty="0">
                <a:solidFill>
                  <a:schemeClr val="bg1"/>
                </a:solidFill>
              </a:rPr>
              <a:t>' # https://github.com/david942j/one_gadget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@magic = </a:t>
            </a:r>
            <a:r>
              <a:rPr lang="en-US" altLang="zh-TW" dirty="0" err="1">
                <a:solidFill>
                  <a:schemeClr val="bg1"/>
                </a:solidFill>
              </a:rPr>
              <a:t>one_gadget</a:t>
            </a:r>
            <a:r>
              <a:rPr lang="en-US" altLang="zh-TW" dirty="0">
                <a:solidFill>
                  <a:schemeClr val="bg1"/>
                </a:solidFill>
              </a:rPr>
              <a:t>(file: './libc.so.6')[4]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 err="1">
                <a:solidFill>
                  <a:schemeClr val="bg1"/>
                </a:solidFill>
              </a:rPr>
              <a:t>def</a:t>
            </a:r>
            <a:r>
              <a:rPr lang="en-US" altLang="zh-TW" dirty="0">
                <a:solidFill>
                  <a:schemeClr val="bg1"/>
                </a:solidFill>
              </a:rPr>
              <a:t> host; </a:t>
            </a:r>
            <a:r>
              <a:rPr lang="en-US" altLang="zh-TW" dirty="0" err="1">
                <a:solidFill>
                  <a:schemeClr val="bg1"/>
                </a:solidFill>
              </a:rPr>
              <a:t>ARGV.empty</a:t>
            </a:r>
            <a:r>
              <a:rPr lang="en-US" altLang="zh-TW" dirty="0">
                <a:solidFill>
                  <a:schemeClr val="bg1"/>
                </a:solidFill>
              </a:rPr>
              <a:t>? ? '127.0.0.1' : '146.185.168.172'; end</a:t>
            </a:r>
          </a:p>
          <a:p>
            <a:r>
              <a:rPr lang="en-US" altLang="zh-TW" dirty="0" err="1">
                <a:solidFill>
                  <a:schemeClr val="bg1"/>
                </a:solidFill>
              </a:rPr>
              <a:t>def</a:t>
            </a:r>
            <a:r>
              <a:rPr lang="en-US" altLang="zh-TW" dirty="0">
                <a:solidFill>
                  <a:schemeClr val="bg1"/>
                </a:solidFill>
              </a:rPr>
              <a:t> port; 54515; end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$z = </a:t>
            </a:r>
            <a:r>
              <a:rPr lang="en-US" altLang="zh-TW" dirty="0" err="1">
                <a:solidFill>
                  <a:schemeClr val="bg1"/>
                </a:solidFill>
              </a:rPr>
              <a:t>Sock.new</a:t>
            </a:r>
            <a:r>
              <a:rPr lang="en-US" altLang="zh-TW" dirty="0">
                <a:solidFill>
                  <a:schemeClr val="bg1"/>
                </a:solidFill>
              </a:rPr>
              <a:t> host, port</a:t>
            </a:r>
          </a:p>
          <a:p>
            <a:r>
              <a:rPr lang="en-US" altLang="zh-TW" dirty="0" err="1">
                <a:solidFill>
                  <a:schemeClr val="bg1"/>
                </a:solidFill>
              </a:rPr>
              <a:t>def</a:t>
            </a:r>
            <a:r>
              <a:rPr lang="en-US" altLang="zh-TW" dirty="0">
                <a:solidFill>
                  <a:schemeClr val="bg1"/>
                </a:solidFill>
              </a:rPr>
              <a:t> z;$</a:t>
            </a:r>
            <a:r>
              <a:rPr lang="en-US" altLang="zh-TW" dirty="0" err="1">
                <a:solidFill>
                  <a:schemeClr val="bg1"/>
                </a:solidFill>
              </a:rPr>
              <a:t>z;end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@p = ''</a:t>
            </a:r>
          </a:p>
          <a:p>
            <a:r>
              <a:rPr lang="en-US" altLang="zh-TW" dirty="0" err="1">
                <a:solidFill>
                  <a:schemeClr val="bg1"/>
                </a:solidFill>
              </a:rPr>
              <a:t>def</a:t>
            </a:r>
            <a:r>
              <a:rPr lang="en-US" altLang="zh-TW" dirty="0">
                <a:solidFill>
                  <a:schemeClr val="bg1"/>
                </a:solidFill>
              </a:rPr>
              <a:t> h;@h ||= </a:t>
            </a:r>
            <a:r>
              <a:rPr lang="en-US" altLang="zh-TW" dirty="0" err="1">
                <a:solidFill>
                  <a:schemeClr val="bg1"/>
                </a:solidFill>
              </a:rPr>
              <a:t>heapinfo</a:t>
            </a:r>
            <a:r>
              <a:rPr lang="en-US" altLang="zh-TW" dirty="0">
                <a:solidFill>
                  <a:schemeClr val="bg1"/>
                </a:solidFill>
              </a:rPr>
              <a:t>(@p);end</a:t>
            </a:r>
          </a:p>
          <a:p>
            <a:r>
              <a:rPr lang="en-US" altLang="zh-TW" dirty="0" err="1">
                <a:solidFill>
                  <a:schemeClr val="bg1"/>
                </a:solidFill>
              </a:rPr>
              <a:t>def</a:t>
            </a:r>
            <a:r>
              <a:rPr lang="en-US" altLang="zh-TW" dirty="0">
                <a:solidFill>
                  <a:schemeClr val="bg1"/>
                </a:solidFill>
              </a:rPr>
              <a:t> elf; @elf ||= </a:t>
            </a:r>
            <a:r>
              <a:rPr lang="en-US" altLang="zh-TW" dirty="0" err="1">
                <a:solidFill>
                  <a:schemeClr val="bg1"/>
                </a:solidFill>
              </a:rPr>
              <a:t>ELF.new</a:t>
            </a:r>
            <a:r>
              <a:rPr lang="en-US" altLang="zh-TW" dirty="0">
                <a:solidFill>
                  <a:schemeClr val="bg1"/>
                </a:solidFill>
              </a:rPr>
              <a:t>(@p); end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#================= Exploit Start ====================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44164" y="2692422"/>
            <a:ext cx="910827" cy="22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chemeClr val="bg1"/>
                </a:solidFill>
              </a:rPr>
              <a:t>dr_john_waston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73597" y="5299041"/>
            <a:ext cx="2665010" cy="2305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#!/</a:t>
            </a:r>
            <a:r>
              <a:rPr lang="en-US" altLang="zh-TW" dirty="0" err="1">
                <a:solidFill>
                  <a:schemeClr val="bg1"/>
                </a:solidFill>
              </a:rPr>
              <a:t>usr</a:t>
            </a:r>
            <a:r>
              <a:rPr lang="en-US" altLang="zh-TW" dirty="0">
                <a:solidFill>
                  <a:schemeClr val="bg1"/>
                </a:solidFill>
              </a:rPr>
              <a:t>/bin/python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from </a:t>
            </a:r>
            <a:r>
              <a:rPr lang="en-US" altLang="zh-TW" dirty="0" err="1">
                <a:solidFill>
                  <a:schemeClr val="bg1"/>
                </a:solidFill>
              </a:rPr>
              <a:t>Crypto.Util.number</a:t>
            </a:r>
            <a:r>
              <a:rPr lang="en-US" altLang="zh-TW" dirty="0">
                <a:solidFill>
                  <a:schemeClr val="bg1"/>
                </a:solidFill>
              </a:rPr>
              <a:t> import *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from </a:t>
            </a:r>
            <a:r>
              <a:rPr lang="en-US" altLang="zh-TW" dirty="0" err="1">
                <a:solidFill>
                  <a:schemeClr val="bg1"/>
                </a:solidFill>
              </a:rPr>
              <a:t>Crypto.PublicKey</a:t>
            </a:r>
            <a:r>
              <a:rPr lang="en-US" altLang="zh-TW" dirty="0">
                <a:solidFill>
                  <a:schemeClr val="bg1"/>
                </a:solidFill>
              </a:rPr>
              <a:t> import RSA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from secret import s, FLAG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 err="1">
                <a:solidFill>
                  <a:schemeClr val="bg1"/>
                </a:solidFill>
              </a:rPr>
              <a:t>def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gen_prime</a:t>
            </a:r>
            <a:r>
              <a:rPr lang="en-US" altLang="zh-TW" dirty="0">
                <a:solidFill>
                  <a:schemeClr val="bg1"/>
                </a:solidFill>
              </a:rPr>
              <a:t>(s):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    while True: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        r = </a:t>
            </a:r>
            <a:r>
              <a:rPr lang="en-US" altLang="zh-TW" dirty="0" err="1">
                <a:solidFill>
                  <a:schemeClr val="bg1"/>
                </a:solidFill>
              </a:rPr>
              <a:t>getPrime</a:t>
            </a:r>
            <a:r>
              <a:rPr lang="en-US" altLang="zh-TW" dirty="0">
                <a:solidFill>
                  <a:schemeClr val="bg1"/>
                </a:solidFill>
              </a:rPr>
              <a:t>(s)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        R = [r]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        t = </a:t>
            </a:r>
            <a:r>
              <a:rPr lang="en-US" altLang="zh-TW" dirty="0" err="1">
                <a:solidFill>
                  <a:schemeClr val="bg1"/>
                </a:solidFill>
              </a:rPr>
              <a:t>int</a:t>
            </a:r>
            <a:r>
              <a:rPr lang="en-US" altLang="zh-TW" dirty="0">
                <a:solidFill>
                  <a:schemeClr val="bg1"/>
                </a:solidFill>
              </a:rPr>
              <a:t>(5 * s / 2) + 1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        for </a:t>
            </a:r>
            <a:r>
              <a:rPr lang="en-US" altLang="zh-TW" dirty="0" err="1">
                <a:solidFill>
                  <a:schemeClr val="bg1"/>
                </a:solidFill>
              </a:rPr>
              <a:t>i</a:t>
            </a:r>
            <a:r>
              <a:rPr lang="en-US" altLang="zh-TW" dirty="0">
                <a:solidFill>
                  <a:schemeClr val="bg1"/>
                </a:solidFill>
              </a:rPr>
              <a:t> in range(0, t):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            </a:t>
            </a:r>
            <a:r>
              <a:rPr lang="en-US" altLang="zh-TW" dirty="0" err="1">
                <a:solidFill>
                  <a:schemeClr val="bg1"/>
                </a:solidFill>
              </a:rPr>
              <a:t>R.append</a:t>
            </a:r>
            <a:r>
              <a:rPr lang="en-US" altLang="zh-TW" dirty="0">
                <a:solidFill>
                  <a:schemeClr val="bg1"/>
                </a:solidFill>
              </a:rPr>
              <a:t>(r + </a:t>
            </a:r>
            <a:r>
              <a:rPr lang="en-US" altLang="zh-TW" dirty="0" err="1">
                <a:solidFill>
                  <a:schemeClr val="bg1"/>
                </a:solidFill>
              </a:rPr>
              <a:t>getRandomRange</a:t>
            </a:r>
            <a:r>
              <a:rPr lang="en-US" altLang="zh-TW" dirty="0">
                <a:solidFill>
                  <a:schemeClr val="bg1"/>
                </a:solidFill>
              </a:rPr>
              <a:t>(0, 4 * s ** 2))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        p = reduce(lambda a, b: a * b, R, 2) + 1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        if </a:t>
            </a:r>
            <a:r>
              <a:rPr lang="en-US" altLang="zh-TW" dirty="0" err="1">
                <a:solidFill>
                  <a:schemeClr val="bg1"/>
                </a:solidFill>
              </a:rPr>
              <a:t>isPrime</a:t>
            </a:r>
            <a:r>
              <a:rPr lang="en-US" altLang="zh-TW" dirty="0">
                <a:solidFill>
                  <a:schemeClr val="bg1"/>
                </a:solidFill>
              </a:rPr>
              <a:t>(p):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            if </a:t>
            </a:r>
            <a:r>
              <a:rPr lang="en-US" altLang="zh-TW" dirty="0" err="1">
                <a:solidFill>
                  <a:schemeClr val="bg1"/>
                </a:solidFill>
              </a:rPr>
              <a:t>len</a:t>
            </a:r>
            <a:r>
              <a:rPr lang="en-US" altLang="zh-TW" dirty="0">
                <a:solidFill>
                  <a:schemeClr val="bg1"/>
                </a:solidFill>
              </a:rPr>
              <a:t>(bin(p)[2:]) == 1024: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                return p</a:t>
            </a:r>
          </a:p>
        </p:txBody>
      </p:sp>
      <p:sp>
        <p:nvSpPr>
          <p:cNvPr id="5" name="矩形 4"/>
          <p:cNvSpPr/>
          <p:nvPr/>
        </p:nvSpPr>
        <p:spPr>
          <a:xfrm>
            <a:off x="3578226" y="2891483"/>
            <a:ext cx="712054" cy="22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chemeClr val="bg1"/>
                </a:solidFill>
              </a:rPr>
              <a:t>one_gadget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4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7" t="22831" r="307" b="20496"/>
          <a:stretch/>
        </p:blipFill>
        <p:spPr>
          <a:xfrm>
            <a:off x="-3539" y="5295963"/>
            <a:ext cx="6858000" cy="2186152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75" y="3188252"/>
            <a:ext cx="6755924" cy="2070538"/>
          </a:xfrm>
          <a:prstGeom prst="rect">
            <a:avLst/>
          </a:prstGeom>
        </p:spPr>
      </p:pic>
      <p:sp>
        <p:nvSpPr>
          <p:cNvPr id="12" name="標題 1"/>
          <p:cNvSpPr txBox="1">
            <a:spLocks/>
          </p:cNvSpPr>
          <p:nvPr/>
        </p:nvSpPr>
        <p:spPr>
          <a:xfrm>
            <a:off x="2311965" y="1025176"/>
            <a:ext cx="4074934" cy="739876"/>
          </a:xfrm>
          <a:prstGeom prst="rect">
            <a:avLst/>
          </a:prstGeom>
        </p:spPr>
        <p:txBody>
          <a:bodyPr vert="horz" lIns="29326" tIns="14663" rIns="29326" bIns="14663" rtlCol="0" anchor="ctr">
            <a:normAutofit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dirty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-CTF</a:t>
            </a:r>
            <a:r>
              <a:rPr lang="zh-TW" altLang="en-US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培訓課程</a:t>
            </a:r>
            <a:r>
              <a:rPr lang="en-US" altLang="zh-TW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</a:t>
            </a:r>
            <a:endParaRPr lang="zh-TW" altLang="en-US" sz="3300" dirty="0">
              <a:solidFill>
                <a:srgbClr val="32589A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459013" y="1637052"/>
            <a:ext cx="7576456" cy="1578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00"/>
          </a:p>
        </p:txBody>
      </p:sp>
      <p:sp>
        <p:nvSpPr>
          <p:cNvPr id="14" name="文字方塊 13"/>
          <p:cNvSpPr txBox="1"/>
          <p:nvPr/>
        </p:nvSpPr>
        <p:spPr>
          <a:xfrm>
            <a:off x="-27521" y="1623104"/>
            <a:ext cx="346005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主題：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網站</a:t>
            </a: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安全</a:t>
            </a:r>
            <a:endParaRPr lang="en-US" altLang="zh-TW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講師：臺灣好厲</a:t>
            </a: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駭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羅煜賢</a:t>
            </a:r>
            <a:endParaRPr lang="en-US" altLang="zh-TW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時間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</a:t>
            </a: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地點：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106.10.15 /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國立臺灣科技</a:t>
            </a: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大學</a:t>
            </a:r>
            <a:endParaRPr lang="en-US" altLang="zh-TW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講師：臺灣好厲駭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趙偉捷</a:t>
            </a:r>
            <a:endParaRPr lang="en-US" altLang="zh-TW" sz="1400" dirty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時間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地點：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106.10.15 /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國立中興大學 </a:t>
            </a:r>
          </a:p>
          <a:p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講師：臺灣好厲駭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Mentor / 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曾龍副教授</a:t>
            </a:r>
            <a:endParaRPr lang="en-US" altLang="zh-TW" sz="1400" dirty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時間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地點：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106.10.15 / 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崑山科技大學</a:t>
            </a:r>
          </a:p>
          <a:p>
            <a:endParaRPr lang="zh-TW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049" b="12396"/>
          <a:stretch/>
        </p:blipFill>
        <p:spPr>
          <a:xfrm>
            <a:off x="69107" y="7438897"/>
            <a:ext cx="6705600" cy="30454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907" y="1802225"/>
            <a:ext cx="3657600" cy="119979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037" y="7171869"/>
            <a:ext cx="1937493" cy="6204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4938" y="6994460"/>
            <a:ext cx="2176461" cy="6218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212" y="4904578"/>
            <a:ext cx="1454893" cy="5563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888" y="9503292"/>
            <a:ext cx="1210642" cy="79792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0428" y="9389531"/>
            <a:ext cx="1324279" cy="10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033148" y="7918681"/>
            <a:ext cx="2921949" cy="241054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8917" y="4865642"/>
            <a:ext cx="3884189" cy="291314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9578" y="5083167"/>
            <a:ext cx="4739337" cy="35545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5187"/>
            <a:ext cx="6858000" cy="2798669"/>
          </a:xfrm>
          <a:prstGeom prst="rect">
            <a:avLst/>
          </a:prstGeom>
        </p:spPr>
      </p:pic>
      <p:sp>
        <p:nvSpPr>
          <p:cNvPr id="17" name="標題 1"/>
          <p:cNvSpPr txBox="1">
            <a:spLocks/>
          </p:cNvSpPr>
          <p:nvPr/>
        </p:nvSpPr>
        <p:spPr>
          <a:xfrm>
            <a:off x="1840091" y="1055179"/>
            <a:ext cx="4074934" cy="739876"/>
          </a:xfrm>
          <a:prstGeom prst="rect">
            <a:avLst/>
          </a:prstGeom>
        </p:spPr>
        <p:txBody>
          <a:bodyPr vert="horz" lIns="29326" tIns="14663" rIns="29326" bIns="14663" rtlCol="0" anchor="ctr">
            <a:normAutofit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dirty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-</a:t>
            </a:r>
            <a:r>
              <a:rPr lang="zh-TW" altLang="en-US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高階</a:t>
            </a:r>
            <a:r>
              <a:rPr lang="en-US" altLang="zh-TW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CTF</a:t>
            </a:r>
            <a:r>
              <a:rPr lang="zh-TW" altLang="en-US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培訓課程</a:t>
            </a:r>
            <a:r>
              <a:rPr lang="en-US" altLang="zh-TW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</a:t>
            </a:r>
            <a:endParaRPr lang="zh-TW" altLang="en-US" sz="3300" dirty="0">
              <a:solidFill>
                <a:srgbClr val="32589A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420913" y="1721756"/>
            <a:ext cx="7576456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270578" y="1707242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主題：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Advanced Binary Exploitation</a:t>
            </a:r>
          </a:p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講師：臺灣好厲駭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Mentor / Sean Wu</a:t>
            </a:r>
          </a:p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時間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地點：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106.10.28  / 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國立臺灣科技大學 </a:t>
            </a:r>
          </a:p>
        </p:txBody>
      </p:sp>
      <p:sp>
        <p:nvSpPr>
          <p:cNvPr id="6" name="Shape 66"/>
          <p:cNvSpPr txBox="1">
            <a:spLocks/>
          </p:cNvSpPr>
          <p:nvPr/>
        </p:nvSpPr>
        <p:spPr>
          <a:xfrm>
            <a:off x="120058" y="7662976"/>
            <a:ext cx="3115911" cy="2308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2000" b="1" i="1">
                <a:solidFill>
                  <a:srgbClr val="00B050"/>
                </a:solidFill>
                <a:latin typeface="+mj-lt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TW" sz="2400" dirty="0">
                <a:solidFill>
                  <a:srgbClr val="64ADD3"/>
                </a:solidFill>
              </a:rPr>
              <a:t>Advanced</a:t>
            </a:r>
            <a:r>
              <a:rPr lang="en-US" altLang="zh-TW" sz="2400" dirty="0" smtClean="0">
                <a:solidFill>
                  <a:srgbClr val="64ADD3"/>
                </a:solidFill>
              </a:rPr>
              <a:t> ROP</a:t>
            </a:r>
            <a:endParaRPr lang="en-US" altLang="zh-TW" sz="2400" dirty="0">
              <a:solidFill>
                <a:srgbClr val="64ADD3"/>
              </a:solidFill>
            </a:endParaRPr>
          </a:p>
          <a:p>
            <a:pPr lvl="1"/>
            <a:r>
              <a:rPr lang="en-US" altLang="zh-TW" sz="2000" b="1" i="1" dirty="0">
                <a:solidFill>
                  <a:srgbClr val="64ADD3"/>
                </a:solidFill>
                <a:latin typeface="+mj-lt"/>
              </a:rPr>
              <a:t>Stack pivoting</a:t>
            </a:r>
          </a:p>
          <a:p>
            <a:pPr lvl="1"/>
            <a:r>
              <a:rPr lang="en-US" altLang="zh-TW" sz="2000" b="1" i="1" dirty="0">
                <a:solidFill>
                  <a:srgbClr val="64ADD3"/>
                </a:solidFill>
                <a:latin typeface="+mj-lt"/>
              </a:rPr>
              <a:t>Continuous ROP</a:t>
            </a:r>
          </a:p>
          <a:p>
            <a:pPr lvl="1"/>
            <a:r>
              <a:rPr lang="en-US" altLang="zh-TW" sz="2000" b="1" i="1" dirty="0">
                <a:solidFill>
                  <a:srgbClr val="64ADD3"/>
                </a:solidFill>
                <a:latin typeface="+mj-lt"/>
              </a:rPr>
              <a:t>Bypassing ASLR</a:t>
            </a:r>
          </a:p>
          <a:p>
            <a:pPr lvl="1"/>
            <a:r>
              <a:rPr lang="en-US" altLang="zh-TW" sz="2000" b="1" i="1" dirty="0">
                <a:solidFill>
                  <a:srgbClr val="64ADD3"/>
                </a:solidFill>
                <a:latin typeface="+mj-lt"/>
              </a:rPr>
              <a:t>Ret2lib</a:t>
            </a:r>
          </a:p>
          <a:p>
            <a:pPr lvl="1"/>
            <a:r>
              <a:rPr lang="en-US" altLang="zh-TW" sz="2000" b="1" i="1" dirty="0">
                <a:solidFill>
                  <a:srgbClr val="64ADD3"/>
                </a:solidFill>
                <a:latin typeface="+mj-lt"/>
              </a:rPr>
              <a:t>One gadget</a:t>
            </a:r>
          </a:p>
          <a:p>
            <a:pPr lvl="1"/>
            <a:r>
              <a:rPr lang="en-US" altLang="zh-TW" sz="2000" b="1" i="1" dirty="0">
                <a:solidFill>
                  <a:srgbClr val="64ADD3"/>
                </a:solidFill>
                <a:latin typeface="+mj-lt"/>
              </a:rPr>
              <a:t>Return-to-dl-resolve</a:t>
            </a:r>
            <a:endParaRPr lang="zh-TW" altLang="en-US" sz="2000" b="1" i="1" dirty="0">
              <a:solidFill>
                <a:srgbClr val="64ADD3"/>
              </a:solidFill>
              <a:latin typeface="+mj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872" y="1409899"/>
            <a:ext cx="1317315" cy="138571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35" y="4054756"/>
            <a:ext cx="2779961" cy="1519082"/>
          </a:xfrm>
          <a:prstGeom prst="rect">
            <a:avLst/>
          </a:prstGeom>
        </p:spPr>
      </p:pic>
      <p:sp>
        <p:nvSpPr>
          <p:cNvPr id="19" name="Shape 67"/>
          <p:cNvSpPr txBox="1">
            <a:spLocks/>
          </p:cNvSpPr>
          <p:nvPr/>
        </p:nvSpPr>
        <p:spPr>
          <a:xfrm>
            <a:off x="2336828" y="7492735"/>
            <a:ext cx="3824956" cy="1631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rgbClr val="00B050"/>
                </a:solidFill>
                <a:latin typeface="+mj-lt"/>
              </a:defRPr>
            </a:lvl1pPr>
            <a:lvl2pPr lvl="1">
              <a:defRPr sz="1200" i="1">
                <a:solidFill>
                  <a:srgbClr val="00B050"/>
                </a:solidFill>
                <a:latin typeface="+mj-lt"/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TW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 exploitation</a:t>
            </a:r>
          </a:p>
          <a:p>
            <a:pPr lvl="1"/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Glibc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heap introduction</a:t>
            </a:r>
          </a:p>
          <a:p>
            <a:pPr lvl="1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Use-after-free</a:t>
            </a:r>
          </a:p>
          <a:p>
            <a:pPr lvl="1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Unlink</a:t>
            </a:r>
          </a:p>
          <a:p>
            <a:pPr lvl="1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Forged chunk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455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9131"/>
            <a:ext cx="5035826" cy="377686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1770" y="4466812"/>
            <a:ext cx="4432852" cy="332463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55658"/>
            <a:ext cx="6858000" cy="2252869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1278944" y="1120636"/>
            <a:ext cx="5159920" cy="739876"/>
          </a:xfrm>
          <a:prstGeom prst="rect">
            <a:avLst/>
          </a:prstGeom>
        </p:spPr>
        <p:txBody>
          <a:bodyPr vert="horz" lIns="29326" tIns="14663" rIns="29326" bIns="14663" rtlCol="0" anchor="ctr">
            <a:normAutofit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dirty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-</a:t>
            </a:r>
            <a:r>
              <a:rPr lang="zh-TW" altLang="en-US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高階資安實務培訓課程</a:t>
            </a:r>
            <a:r>
              <a:rPr lang="en-US" altLang="zh-TW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</a:t>
            </a:r>
            <a:endParaRPr lang="zh-TW" altLang="en-US" sz="3300" dirty="0">
              <a:solidFill>
                <a:srgbClr val="32589A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420913" y="1721756"/>
            <a:ext cx="7576456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5798" y="1706273"/>
            <a:ext cx="3592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主題：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Linux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安全與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Docker 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安全</a:t>
            </a:r>
          </a:p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講師：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臺灣好厲駭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Mentor / 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Tim Hsu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時間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地點：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106.11.25 / 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國立中興大學</a:t>
            </a:r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5863171"/>
            <a:ext cx="7648161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b="1" i="1" dirty="0" smtClean="0">
                <a:solidFill>
                  <a:srgbClr val="00B050"/>
                </a:solidFill>
                <a:latin typeface="+mj-lt"/>
              </a:rPr>
              <a:t>Linux  Processes</a:t>
            </a:r>
          </a:p>
          <a:p>
            <a:r>
              <a:rPr lang="en-US" altLang="zh-TW" sz="1800" b="1" i="1" dirty="0">
                <a:solidFill>
                  <a:srgbClr val="00B050"/>
                </a:solidFill>
                <a:latin typeface="+mj-lt"/>
              </a:rPr>
              <a:t>REMOTE CODE </a:t>
            </a:r>
            <a:r>
              <a:rPr lang="en-US" altLang="zh-TW" sz="1800" b="1" i="1" dirty="0" smtClean="0">
                <a:solidFill>
                  <a:srgbClr val="00B050"/>
                </a:solidFill>
                <a:latin typeface="+mj-lt"/>
              </a:rPr>
              <a:t>EXECUTION</a:t>
            </a:r>
          </a:p>
          <a:p>
            <a:r>
              <a:rPr lang="en-US" altLang="zh-TW" sz="1800" b="1" i="1" dirty="0">
                <a:solidFill>
                  <a:srgbClr val="00B050"/>
                </a:solidFill>
                <a:latin typeface="+mj-lt"/>
              </a:rPr>
              <a:t>LINUX KERNEL 4.4.0 'AF_PACKET' RACE CONDITION PRIVILEGE </a:t>
            </a:r>
            <a:r>
              <a:rPr lang="en-US" altLang="zh-TW" sz="1800" b="1" i="1" dirty="0" smtClean="0">
                <a:solidFill>
                  <a:srgbClr val="00B050"/>
                </a:solidFill>
                <a:latin typeface="+mj-lt"/>
              </a:rPr>
              <a:t>ESCALATION</a:t>
            </a:r>
          </a:p>
          <a:p>
            <a:r>
              <a:rPr lang="en-US" altLang="zh-TW" sz="1800" b="1" i="1" dirty="0" smtClean="0">
                <a:solidFill>
                  <a:srgbClr val="00B050"/>
                </a:solidFill>
                <a:latin typeface="+mj-lt"/>
              </a:rPr>
              <a:t>USER-NAMESPACE</a:t>
            </a:r>
          </a:p>
          <a:p>
            <a:r>
              <a:rPr lang="en-US" altLang="zh-TW" sz="1800" b="1" i="1" dirty="0">
                <a:solidFill>
                  <a:srgbClr val="00B050"/>
                </a:solidFill>
                <a:latin typeface="+mj-lt"/>
              </a:rPr>
              <a:t>Docker HUB</a:t>
            </a:r>
            <a:endParaRPr lang="zh-TW" altLang="en-US" sz="1800" b="1" i="1" dirty="0">
              <a:solidFill>
                <a:srgbClr val="00B050"/>
              </a:solidFill>
              <a:latin typeface="+mj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246" y="1803796"/>
            <a:ext cx="1822450" cy="65783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9642" y="7340499"/>
            <a:ext cx="2621484" cy="25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6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0248" y="5923323"/>
            <a:ext cx="6858000" cy="1948069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0248" y="1830576"/>
            <a:ext cx="6918004" cy="4331132"/>
          </a:xfrm>
        </p:spPr>
      </p:pic>
      <p:sp>
        <p:nvSpPr>
          <p:cNvPr id="5" name="矩形 4"/>
          <p:cNvSpPr/>
          <p:nvPr/>
        </p:nvSpPr>
        <p:spPr>
          <a:xfrm>
            <a:off x="5437704" y="4543096"/>
            <a:ext cx="1480300" cy="156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400" b="1" i="1" dirty="0" smtClean="0">
                <a:solidFill>
                  <a:srgbClr val="002060"/>
                </a:solidFill>
                <a:latin typeface="+mj-lt"/>
              </a:rPr>
              <a:t>G</a:t>
            </a:r>
            <a:r>
              <a:rPr lang="zh-TW" altLang="en-US" sz="2400" b="1" i="1" dirty="0" smtClean="0">
                <a:solidFill>
                  <a:srgbClr val="002060"/>
                </a:solidFill>
                <a:latin typeface="+mj-lt"/>
              </a:rPr>
              <a:t>cc</a:t>
            </a:r>
            <a:endParaRPr lang="en-US" altLang="zh-TW" sz="2400" b="1" i="1" dirty="0" smtClean="0">
              <a:solidFill>
                <a:srgbClr val="002060"/>
              </a:solidFill>
              <a:latin typeface="+mj-lt"/>
            </a:endParaRPr>
          </a:p>
          <a:p>
            <a:r>
              <a:rPr lang="en-US" altLang="zh-TW" sz="2400" b="1" i="1" dirty="0" smtClean="0">
                <a:solidFill>
                  <a:srgbClr val="002060"/>
                </a:solidFill>
                <a:latin typeface="+mj-lt"/>
              </a:rPr>
              <a:t>IDA Pro</a:t>
            </a:r>
            <a:endParaRPr lang="zh-TW" altLang="en-US" sz="2400" b="1" i="1" dirty="0">
              <a:solidFill>
                <a:srgbClr val="002060"/>
              </a:solidFill>
              <a:latin typeface="+mj-lt"/>
            </a:endParaRPr>
          </a:p>
          <a:p>
            <a:r>
              <a:rPr lang="zh-TW" altLang="en-US" sz="2400" b="1" i="1" dirty="0" smtClean="0">
                <a:solidFill>
                  <a:srgbClr val="002060"/>
                </a:solidFill>
                <a:latin typeface="+mj-lt"/>
              </a:rPr>
              <a:t>gdb</a:t>
            </a:r>
            <a:endParaRPr lang="zh-TW" altLang="en-US" sz="2400" b="1" i="1" dirty="0">
              <a:solidFill>
                <a:srgbClr val="002060"/>
              </a:solidFill>
              <a:latin typeface="+mj-lt"/>
            </a:endParaRPr>
          </a:p>
          <a:p>
            <a:r>
              <a:rPr lang="zh-TW" altLang="en-US" sz="2400" b="1" i="1" dirty="0">
                <a:solidFill>
                  <a:srgbClr val="002060"/>
                </a:solidFill>
                <a:latin typeface="+mj-lt"/>
              </a:rPr>
              <a:t>pwntools</a:t>
            </a:r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2171396" y="1090700"/>
            <a:ext cx="4074934" cy="739876"/>
          </a:xfrm>
          <a:prstGeom prst="rect">
            <a:avLst/>
          </a:prstGeom>
        </p:spPr>
        <p:txBody>
          <a:bodyPr vert="horz" lIns="29326" tIns="14663" rIns="29326" bIns="14663" rtlCol="0" anchor="ctr">
            <a:normAutofit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dirty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-CTF</a:t>
            </a:r>
            <a:r>
              <a:rPr lang="zh-TW" altLang="en-US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培訓課程</a:t>
            </a:r>
            <a:r>
              <a:rPr lang="en-US" altLang="zh-TW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</a:t>
            </a:r>
            <a:endParaRPr lang="zh-TW" altLang="en-US" sz="3300" dirty="0">
              <a:solidFill>
                <a:srgbClr val="32589A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420913" y="1721756"/>
            <a:ext cx="7576456" cy="10627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0" y="1730633"/>
            <a:ext cx="36070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主題：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Begin Your smart </a:t>
            </a:r>
            <a:r>
              <a:rPr lang="en-US" altLang="zh-TW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PWNing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Life</a:t>
            </a:r>
          </a:p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講師：臺灣好厲駭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Mentor / Sean Wu</a:t>
            </a:r>
          </a:p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時間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地點：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106.11.11 / 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國立中興大學</a:t>
            </a:r>
            <a:endParaRPr lang="en-US" altLang="zh-TW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                    106.11.12 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 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崑山科技大學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2329" y="1751010"/>
            <a:ext cx="2919036" cy="123991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60004" y="4364298"/>
            <a:ext cx="9363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bg1"/>
                </a:solidFill>
              </a:rPr>
              <a:t>oob1</a:t>
            </a:r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>
                <a:solidFill>
                  <a:schemeClr val="bg1"/>
                </a:solidFill>
              </a:rPr>
              <a:t>o</a:t>
            </a:r>
            <a:r>
              <a:rPr lang="en-US" altLang="zh-TW" sz="2000" dirty="0" smtClean="0">
                <a:solidFill>
                  <a:schemeClr val="bg1"/>
                </a:solidFill>
              </a:rPr>
              <a:t>ob2</a:t>
            </a:r>
          </a:p>
          <a:p>
            <a:r>
              <a:rPr lang="en-US" altLang="zh-TW" sz="2000" dirty="0" smtClean="0">
                <a:solidFill>
                  <a:schemeClr val="bg1"/>
                </a:solidFill>
              </a:rPr>
              <a:t>oob3</a:t>
            </a:r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 smtClean="0">
                <a:solidFill>
                  <a:schemeClr val="bg1"/>
                </a:solidFill>
              </a:rPr>
              <a:t>oob4</a:t>
            </a:r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 smtClean="0">
                <a:solidFill>
                  <a:schemeClr val="bg1"/>
                </a:solidFill>
              </a:rPr>
              <a:t>oob5</a:t>
            </a:r>
            <a:endParaRPr lang="en-US" altLang="zh-TW" sz="2000" dirty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7260" y="7760952"/>
            <a:ext cx="4404105" cy="217705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" y="8596766"/>
            <a:ext cx="2223067" cy="16673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248" y="7471747"/>
            <a:ext cx="2348618" cy="13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15" y="2490826"/>
            <a:ext cx="6898658" cy="309957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4" y="6256447"/>
            <a:ext cx="4441116" cy="249812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6658" y="7328995"/>
            <a:ext cx="4581342" cy="2577005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1278944" y="1120636"/>
            <a:ext cx="5159920" cy="739876"/>
          </a:xfrm>
          <a:prstGeom prst="rect">
            <a:avLst/>
          </a:prstGeom>
        </p:spPr>
        <p:txBody>
          <a:bodyPr vert="horz" lIns="29326" tIns="14663" rIns="29326" bIns="14663" rtlCol="0" anchor="ctr">
            <a:normAutofit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dirty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-</a:t>
            </a:r>
            <a:r>
              <a:rPr lang="zh-TW" altLang="en-US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高階資安實務培訓課程</a:t>
            </a:r>
            <a:r>
              <a:rPr lang="en-US" altLang="zh-TW" sz="3300" dirty="0" smtClean="0">
                <a:solidFill>
                  <a:srgbClr val="32589A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</a:t>
            </a:r>
            <a:endParaRPr lang="zh-TW" altLang="en-US" sz="3300" dirty="0">
              <a:solidFill>
                <a:srgbClr val="32589A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420913" y="1721756"/>
            <a:ext cx="7576456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70578" y="1707242"/>
            <a:ext cx="37064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主題：深度學習與</a:t>
            </a:r>
            <a:r>
              <a:rPr lang="en-US" altLang="zh-TW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Tensorflow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實務</a:t>
            </a:r>
            <a:endParaRPr lang="en-US" altLang="zh-TW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講師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：臺灣好厲駭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Mentor 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 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曾龍副教授</a:t>
            </a:r>
            <a:endParaRPr lang="en-US" altLang="zh-TW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時間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地點：</a:t>
            </a:r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106.11.11 / </a:t>
            </a:r>
            <a:r>
              <a:rPr lang="zh-TW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崑山科技大學</a:t>
            </a:r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00200" y="5043467"/>
            <a:ext cx="16500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</a:rPr>
              <a:t>CPU vs GPU</a:t>
            </a:r>
            <a:endParaRPr lang="en-US" altLang="zh-TW" sz="24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25050" y="4643357"/>
            <a:ext cx="33366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</a:rPr>
              <a:t>Convolutional Neural Network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4" y="7867555"/>
            <a:ext cx="2778685" cy="206206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48981" y="4400572"/>
            <a:ext cx="5889884" cy="2435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with </a:t>
            </a:r>
            <a:r>
              <a:rPr lang="en-US" altLang="zh-TW" dirty="0" err="1">
                <a:solidFill>
                  <a:schemeClr val="bg1"/>
                </a:solidFill>
              </a:rPr>
              <a:t>tf.Session</a:t>
            </a:r>
            <a:r>
              <a:rPr lang="en-US" altLang="zh-TW" dirty="0">
                <a:solidFill>
                  <a:schemeClr val="bg1"/>
                </a:solidFill>
              </a:rPr>
              <a:t>() as </a:t>
            </a:r>
            <a:r>
              <a:rPr lang="en-US" altLang="zh-TW" dirty="0" err="1">
                <a:solidFill>
                  <a:schemeClr val="bg1"/>
                </a:solidFill>
              </a:rPr>
              <a:t>sess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    </a:t>
            </a:r>
            <a:r>
              <a:rPr lang="en-US" altLang="zh-TW" dirty="0" err="1">
                <a:solidFill>
                  <a:schemeClr val="bg1"/>
                </a:solidFill>
              </a:rPr>
              <a:t>sess.run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en-US" altLang="zh-TW" dirty="0" err="1">
                <a:solidFill>
                  <a:schemeClr val="bg1"/>
                </a:solidFill>
              </a:rPr>
              <a:t>init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    step = 1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    # Keep training until reach max iterations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    while step * </a:t>
            </a:r>
            <a:r>
              <a:rPr lang="en-US" altLang="zh-TW" dirty="0" err="1">
                <a:solidFill>
                  <a:schemeClr val="bg1"/>
                </a:solidFill>
              </a:rPr>
              <a:t>batch_size</a:t>
            </a:r>
            <a:r>
              <a:rPr lang="en-US" altLang="zh-TW" dirty="0">
                <a:solidFill>
                  <a:schemeClr val="bg1"/>
                </a:solidFill>
              </a:rPr>
              <a:t> &lt; </a:t>
            </a:r>
            <a:r>
              <a:rPr lang="en-US" altLang="zh-TW" dirty="0" err="1">
                <a:solidFill>
                  <a:schemeClr val="bg1"/>
                </a:solidFill>
              </a:rPr>
              <a:t>training_iters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        </a:t>
            </a:r>
            <a:r>
              <a:rPr lang="en-US" altLang="zh-TW" dirty="0" err="1">
                <a:solidFill>
                  <a:schemeClr val="bg1"/>
                </a:solidFill>
              </a:rPr>
              <a:t>batch_xs</a:t>
            </a:r>
            <a:r>
              <a:rPr lang="en-US" altLang="zh-TW" dirty="0">
                <a:solidFill>
                  <a:schemeClr val="bg1"/>
                </a:solidFill>
              </a:rPr>
              <a:t>, </a:t>
            </a:r>
            <a:r>
              <a:rPr lang="en-US" altLang="zh-TW" dirty="0" err="1">
                <a:solidFill>
                  <a:schemeClr val="bg1"/>
                </a:solidFill>
              </a:rPr>
              <a:t>batch_ys</a:t>
            </a:r>
            <a:r>
              <a:rPr lang="en-US" altLang="zh-TW" dirty="0">
                <a:solidFill>
                  <a:schemeClr val="bg1"/>
                </a:solidFill>
              </a:rPr>
              <a:t> = </a:t>
            </a:r>
            <a:r>
              <a:rPr lang="en-US" altLang="zh-TW" dirty="0" err="1">
                <a:solidFill>
                  <a:schemeClr val="bg1"/>
                </a:solidFill>
              </a:rPr>
              <a:t>mnist.train.next_batch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en-US" altLang="zh-TW" dirty="0" err="1">
                <a:solidFill>
                  <a:schemeClr val="bg1"/>
                </a:solidFill>
              </a:rPr>
              <a:t>batch_size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        # Fit training using batch data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        </a:t>
            </a:r>
            <a:r>
              <a:rPr lang="en-US" altLang="zh-TW" dirty="0" err="1">
                <a:solidFill>
                  <a:schemeClr val="bg1"/>
                </a:solidFill>
              </a:rPr>
              <a:t>sess.run</a:t>
            </a:r>
            <a:r>
              <a:rPr lang="en-US" altLang="zh-TW" dirty="0">
                <a:solidFill>
                  <a:schemeClr val="bg1"/>
                </a:solidFill>
              </a:rPr>
              <a:t>(optimizer, </a:t>
            </a:r>
            <a:r>
              <a:rPr lang="en-US" altLang="zh-TW" dirty="0" err="1">
                <a:solidFill>
                  <a:schemeClr val="bg1"/>
                </a:solidFill>
              </a:rPr>
              <a:t>feed_dict</a:t>
            </a:r>
            <a:r>
              <a:rPr lang="en-US" altLang="zh-TW" dirty="0">
                <a:solidFill>
                  <a:schemeClr val="bg1"/>
                </a:solidFill>
              </a:rPr>
              <a:t>={x: </a:t>
            </a:r>
            <a:r>
              <a:rPr lang="en-US" altLang="zh-TW" dirty="0" err="1">
                <a:solidFill>
                  <a:schemeClr val="bg1"/>
                </a:solidFill>
              </a:rPr>
              <a:t>batch_xs</a:t>
            </a:r>
            <a:r>
              <a:rPr lang="en-US" altLang="zh-TW" dirty="0">
                <a:solidFill>
                  <a:schemeClr val="bg1"/>
                </a:solidFill>
              </a:rPr>
              <a:t>, y: </a:t>
            </a:r>
            <a:r>
              <a:rPr lang="en-US" altLang="zh-TW" dirty="0" err="1">
                <a:solidFill>
                  <a:schemeClr val="bg1"/>
                </a:solidFill>
              </a:rPr>
              <a:t>batch_ys</a:t>
            </a:r>
            <a:r>
              <a:rPr lang="en-US" altLang="zh-TW" dirty="0">
                <a:solidFill>
                  <a:schemeClr val="bg1"/>
                </a:solidFill>
              </a:rPr>
              <a:t>, </a:t>
            </a:r>
            <a:r>
              <a:rPr lang="en-US" altLang="zh-TW" dirty="0" err="1">
                <a:solidFill>
                  <a:schemeClr val="bg1"/>
                </a:solidFill>
              </a:rPr>
              <a:t>keep_prob</a:t>
            </a:r>
            <a:r>
              <a:rPr lang="en-US" altLang="zh-TW" dirty="0">
                <a:solidFill>
                  <a:schemeClr val="bg1"/>
                </a:solidFill>
              </a:rPr>
              <a:t>: dropout})</a:t>
            </a:r>
          </a:p>
          <a:p>
            <a:r>
              <a:rPr lang="en-US" altLang="zh-TW" dirty="0"/>
              <a:t>        if step % </a:t>
            </a:r>
            <a:r>
              <a:rPr lang="en-US" altLang="zh-TW" dirty="0" err="1"/>
              <a:t>display_step</a:t>
            </a:r>
            <a:r>
              <a:rPr lang="en-US" altLang="zh-TW" dirty="0"/>
              <a:t> == 0:</a:t>
            </a:r>
          </a:p>
          <a:p>
            <a:r>
              <a:rPr lang="en-US" altLang="zh-TW" dirty="0"/>
              <a:t>            # Calculate batch accuracy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acc</a:t>
            </a:r>
            <a:r>
              <a:rPr lang="en-US" altLang="zh-TW" dirty="0"/>
              <a:t> = </a:t>
            </a:r>
            <a:r>
              <a:rPr lang="en-US" altLang="zh-TW" dirty="0" err="1"/>
              <a:t>sess.run</a:t>
            </a:r>
            <a:r>
              <a:rPr lang="en-US" altLang="zh-TW" dirty="0"/>
              <a:t>(accuracy, </a:t>
            </a:r>
            <a:r>
              <a:rPr lang="en-US" altLang="zh-TW" dirty="0" err="1"/>
              <a:t>feed_dict</a:t>
            </a:r>
            <a:r>
              <a:rPr lang="en-US" altLang="zh-TW" dirty="0"/>
              <a:t>={x: </a:t>
            </a:r>
            <a:r>
              <a:rPr lang="en-US" altLang="zh-TW" dirty="0" err="1"/>
              <a:t>batch_xs</a:t>
            </a:r>
            <a:r>
              <a:rPr lang="en-US" altLang="zh-TW" dirty="0"/>
              <a:t>, y: </a:t>
            </a:r>
            <a:r>
              <a:rPr lang="en-US" altLang="zh-TW" dirty="0" err="1"/>
              <a:t>batch_ys</a:t>
            </a:r>
            <a:r>
              <a:rPr lang="en-US" altLang="zh-TW" dirty="0"/>
              <a:t>, </a:t>
            </a:r>
            <a:r>
              <a:rPr lang="en-US" altLang="zh-TW" dirty="0" err="1"/>
              <a:t>keep_prob</a:t>
            </a:r>
            <a:r>
              <a:rPr lang="en-US" altLang="zh-TW" dirty="0"/>
              <a:t>: 1.})</a:t>
            </a:r>
          </a:p>
          <a:p>
            <a:r>
              <a:rPr lang="en-US" altLang="zh-TW" dirty="0"/>
              <a:t>            # Calculate batch loss</a:t>
            </a:r>
          </a:p>
          <a:p>
            <a:r>
              <a:rPr lang="en-US" altLang="zh-TW" dirty="0"/>
              <a:t>            loss = </a:t>
            </a:r>
            <a:r>
              <a:rPr lang="en-US" altLang="zh-TW" dirty="0" err="1"/>
              <a:t>sess.run</a:t>
            </a:r>
            <a:r>
              <a:rPr lang="en-US" altLang="zh-TW" dirty="0"/>
              <a:t>(cost, </a:t>
            </a:r>
            <a:r>
              <a:rPr lang="en-US" altLang="zh-TW" dirty="0" err="1"/>
              <a:t>feed_dict</a:t>
            </a:r>
            <a:r>
              <a:rPr lang="en-US" altLang="zh-TW" dirty="0"/>
              <a:t>={x: </a:t>
            </a:r>
            <a:r>
              <a:rPr lang="en-US" altLang="zh-TW" dirty="0" err="1"/>
              <a:t>batch_xs</a:t>
            </a:r>
            <a:r>
              <a:rPr lang="en-US" altLang="zh-TW" dirty="0"/>
              <a:t>, y: </a:t>
            </a:r>
            <a:r>
              <a:rPr lang="en-US" altLang="zh-TW" dirty="0" err="1"/>
              <a:t>batch_ys</a:t>
            </a:r>
            <a:r>
              <a:rPr lang="en-US" altLang="zh-TW" dirty="0"/>
              <a:t>, </a:t>
            </a:r>
            <a:r>
              <a:rPr lang="en-US" altLang="zh-TW" dirty="0" err="1"/>
              <a:t>keep_prob</a:t>
            </a:r>
            <a:r>
              <a:rPr lang="en-US" altLang="zh-TW" dirty="0"/>
              <a:t>: 1.})</a:t>
            </a:r>
          </a:p>
          <a:p>
            <a:r>
              <a:rPr lang="en-US" altLang="zh-TW" dirty="0"/>
              <a:t>            print "</a:t>
            </a:r>
            <a:r>
              <a:rPr lang="en-US" altLang="zh-TW" dirty="0" err="1"/>
              <a:t>Iter</a:t>
            </a:r>
            <a:r>
              <a:rPr lang="en-US" altLang="zh-TW" dirty="0"/>
              <a:t> " + </a:t>
            </a:r>
            <a:r>
              <a:rPr lang="en-US" altLang="zh-TW" dirty="0" err="1"/>
              <a:t>str</a:t>
            </a:r>
            <a:r>
              <a:rPr lang="en-US" altLang="zh-TW" dirty="0"/>
              <a:t>(step*</a:t>
            </a:r>
            <a:r>
              <a:rPr lang="en-US" altLang="zh-TW" dirty="0" err="1"/>
              <a:t>batch_size</a:t>
            </a:r>
            <a:r>
              <a:rPr lang="en-US" altLang="zh-TW" dirty="0"/>
              <a:t>) + ", </a:t>
            </a:r>
            <a:r>
              <a:rPr lang="en-US" altLang="zh-TW" dirty="0" err="1"/>
              <a:t>Minibatch</a:t>
            </a:r>
            <a:r>
              <a:rPr lang="en-US" altLang="zh-TW" dirty="0"/>
              <a:t> Loss= " + "{:.6f}".format(loss) + ", Training Accuracy= " + "{:.5f}".format(</a:t>
            </a:r>
            <a:r>
              <a:rPr lang="en-US" altLang="zh-TW" dirty="0" err="1"/>
              <a:t>acc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        step += 1</a:t>
            </a:r>
          </a:p>
          <a:p>
            <a:r>
              <a:rPr lang="en-US" altLang="zh-TW" dirty="0"/>
              <a:t>    print "Optimization Finished!"</a:t>
            </a:r>
          </a:p>
          <a:p>
            <a:r>
              <a:rPr lang="en-US" altLang="zh-TW" dirty="0"/>
              <a:t>    # Calculate accuracy for 256 </a:t>
            </a:r>
            <a:r>
              <a:rPr lang="en-US" altLang="zh-TW" dirty="0" err="1"/>
              <a:t>mnist</a:t>
            </a:r>
            <a:r>
              <a:rPr lang="en-US" altLang="zh-TW" dirty="0"/>
              <a:t> test images</a:t>
            </a:r>
          </a:p>
          <a:p>
            <a:r>
              <a:rPr lang="en-US" altLang="zh-TW" dirty="0"/>
              <a:t>    print "Testing Accuracy:", </a:t>
            </a:r>
            <a:r>
              <a:rPr lang="en-US" altLang="zh-TW" dirty="0" err="1"/>
              <a:t>sess.run</a:t>
            </a:r>
            <a:r>
              <a:rPr lang="en-US" altLang="zh-TW" dirty="0"/>
              <a:t>(accuracy, </a:t>
            </a:r>
            <a:r>
              <a:rPr lang="en-US" altLang="zh-TW" dirty="0" err="1"/>
              <a:t>feed_dict</a:t>
            </a:r>
            <a:r>
              <a:rPr lang="en-US" altLang="zh-TW" dirty="0"/>
              <a:t>={x: </a:t>
            </a:r>
            <a:r>
              <a:rPr lang="en-US" altLang="zh-TW" dirty="0" err="1"/>
              <a:t>mnist.test.images</a:t>
            </a:r>
            <a:r>
              <a:rPr lang="en-US" altLang="zh-TW" dirty="0"/>
              <a:t>[:256], y: </a:t>
            </a:r>
            <a:r>
              <a:rPr lang="en-US" altLang="zh-TW" dirty="0" err="1"/>
              <a:t>mnist.test.labels</a:t>
            </a:r>
            <a:r>
              <a:rPr lang="en-US" altLang="zh-TW" dirty="0"/>
              <a:t>[:256], </a:t>
            </a:r>
            <a:r>
              <a:rPr lang="en-US" altLang="zh-TW" dirty="0" err="1"/>
              <a:t>keep_prob</a:t>
            </a:r>
            <a:r>
              <a:rPr lang="en-US" altLang="zh-TW" dirty="0"/>
              <a:t>: 1.})</a:t>
            </a:r>
          </a:p>
        </p:txBody>
      </p:sp>
    </p:spTree>
    <p:extLst>
      <p:ext uri="{BB962C8B-B14F-4D97-AF65-F5344CB8AC3E}">
        <p14:creationId xmlns:p14="http://schemas.microsoft.com/office/powerpoint/2010/main" val="374832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59"/>
  <p:tag name="MH_SECTIONID" val="260,261,262,263,"/>
</p:tagLst>
</file>

<file path=ppt/theme/theme1.xml><?xml version="1.0" encoding="utf-8"?>
<a:theme xmlns:a="http://schemas.openxmlformats.org/drawingml/2006/main" name="Office 主题​​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1759</TotalTime>
  <Words>1729</Words>
  <Application>Microsoft Office PowerPoint</Application>
  <PresentationFormat>A4 紙張 (210x297 公釐)</PresentationFormat>
  <Paragraphs>325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Adobe Gothic Std B</vt:lpstr>
      <vt:lpstr>Adobe 繁黑體 Std B</vt:lpstr>
      <vt:lpstr>等线</vt:lpstr>
      <vt:lpstr>新細明體</vt:lpstr>
      <vt:lpstr>Adobe Caslon Pro Bold</vt:lpstr>
      <vt:lpstr>Arial</vt:lpstr>
      <vt:lpstr>Calibri</vt:lpstr>
      <vt:lpstr>Calibri Light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蔡先森</dc:creator>
  <cp:lastModifiedBy>asus</cp:lastModifiedBy>
  <cp:revision>145</cp:revision>
  <dcterms:created xsi:type="dcterms:W3CDTF">2016-04-01T16:17:03Z</dcterms:created>
  <dcterms:modified xsi:type="dcterms:W3CDTF">2018-01-24T05:08:45Z</dcterms:modified>
</cp:coreProperties>
</file>